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378" r:id="rId2"/>
    <p:sldId id="379" r:id="rId3"/>
    <p:sldId id="335" r:id="rId4"/>
    <p:sldId id="380" r:id="rId5"/>
    <p:sldId id="381" r:id="rId6"/>
    <p:sldId id="382" r:id="rId7"/>
    <p:sldId id="383" r:id="rId8"/>
    <p:sldId id="384" r:id="rId9"/>
    <p:sldId id="385" r:id="rId10"/>
    <p:sldId id="386" r:id="rId11"/>
    <p:sldId id="387" r:id="rId12"/>
    <p:sldId id="388" r:id="rId13"/>
    <p:sldId id="390" r:id="rId14"/>
    <p:sldId id="391" r:id="rId15"/>
    <p:sldId id="392" r:id="rId16"/>
    <p:sldId id="393" r:id="rId17"/>
    <p:sldId id="394" r:id="rId18"/>
    <p:sldId id="395" r:id="rId19"/>
    <p:sldId id="396" r:id="rId20"/>
    <p:sldId id="397" r:id="rId21"/>
    <p:sldId id="398" r:id="rId22"/>
    <p:sldId id="415" r:id="rId23"/>
    <p:sldId id="399" r:id="rId24"/>
    <p:sldId id="416" r:id="rId25"/>
    <p:sldId id="400" r:id="rId26"/>
    <p:sldId id="417" r:id="rId27"/>
    <p:sldId id="401" r:id="rId28"/>
    <p:sldId id="402" r:id="rId29"/>
    <p:sldId id="403" r:id="rId30"/>
    <p:sldId id="404" r:id="rId31"/>
    <p:sldId id="409" r:id="rId32"/>
    <p:sldId id="407" r:id="rId33"/>
    <p:sldId id="408" r:id="rId34"/>
    <p:sldId id="410" r:id="rId35"/>
    <p:sldId id="414" r:id="rId36"/>
    <p:sldId id="411" r:id="rId37"/>
    <p:sldId id="41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240FC1"/>
    <a:srgbClr val="F03420"/>
    <a:srgbClr val="C521AE"/>
    <a:srgbClr val="2CACB2"/>
    <a:srgbClr val="660066"/>
    <a:srgbClr val="FF6699"/>
    <a:srgbClr val="FF2F2F"/>
    <a:srgbClr val="FF15C2"/>
    <a:srgbClr val="EE325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60"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wmf"/><Relationship Id="rId18" Type="http://schemas.openxmlformats.org/officeDocument/2006/relationships/image" Target="../media/image19.wmf"/><Relationship Id="rId3" Type="http://schemas.openxmlformats.org/officeDocument/2006/relationships/image" Target="../media/image4.wmf"/><Relationship Id="rId21" Type="http://schemas.openxmlformats.org/officeDocument/2006/relationships/image" Target="../media/image22.wmf"/><Relationship Id="rId7" Type="http://schemas.openxmlformats.org/officeDocument/2006/relationships/image" Target="../media/image8.wmf"/><Relationship Id="rId12" Type="http://schemas.openxmlformats.org/officeDocument/2006/relationships/image" Target="../media/image13.wmf"/><Relationship Id="rId17" Type="http://schemas.openxmlformats.org/officeDocument/2006/relationships/image" Target="../media/image18.wmf"/><Relationship Id="rId2" Type="http://schemas.openxmlformats.org/officeDocument/2006/relationships/image" Target="../media/image3.wmf"/><Relationship Id="rId16" Type="http://schemas.openxmlformats.org/officeDocument/2006/relationships/image" Target="../media/image17.wmf"/><Relationship Id="rId20" Type="http://schemas.openxmlformats.org/officeDocument/2006/relationships/image" Target="../media/image21.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5" Type="http://schemas.openxmlformats.org/officeDocument/2006/relationships/image" Target="../media/image6.wmf"/><Relationship Id="rId15" Type="http://schemas.openxmlformats.org/officeDocument/2006/relationships/image" Target="../media/image16.wmf"/><Relationship Id="rId23" Type="http://schemas.openxmlformats.org/officeDocument/2006/relationships/image" Target="../media/image24.wmf"/><Relationship Id="rId10" Type="http://schemas.openxmlformats.org/officeDocument/2006/relationships/image" Target="../media/image11.wmf"/><Relationship Id="rId19" Type="http://schemas.openxmlformats.org/officeDocument/2006/relationships/image" Target="../media/image20.wmf"/><Relationship Id="rId4" Type="http://schemas.openxmlformats.org/officeDocument/2006/relationships/image" Target="../media/image5.wmf"/><Relationship Id="rId9" Type="http://schemas.openxmlformats.org/officeDocument/2006/relationships/image" Target="../media/image10.wmf"/><Relationship Id="rId14" Type="http://schemas.openxmlformats.org/officeDocument/2006/relationships/image" Target="../media/image15.wmf"/><Relationship Id="rId22" Type="http://schemas.openxmlformats.org/officeDocument/2006/relationships/image" Target="../media/image23.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image" Target="../media/image14.wmf"/><Relationship Id="rId18" Type="http://schemas.openxmlformats.org/officeDocument/2006/relationships/image" Target="../media/image19.wmf"/><Relationship Id="rId3" Type="http://schemas.openxmlformats.org/officeDocument/2006/relationships/image" Target="../media/image4.wmf"/><Relationship Id="rId21" Type="http://schemas.openxmlformats.org/officeDocument/2006/relationships/image" Target="../media/image22.wmf"/><Relationship Id="rId7" Type="http://schemas.openxmlformats.org/officeDocument/2006/relationships/image" Target="../media/image8.wmf"/><Relationship Id="rId12" Type="http://schemas.openxmlformats.org/officeDocument/2006/relationships/image" Target="../media/image13.wmf"/><Relationship Id="rId17" Type="http://schemas.openxmlformats.org/officeDocument/2006/relationships/image" Target="../media/image18.wmf"/><Relationship Id="rId25" Type="http://schemas.openxmlformats.org/officeDocument/2006/relationships/image" Target="../media/image26.wmf"/><Relationship Id="rId2" Type="http://schemas.openxmlformats.org/officeDocument/2006/relationships/image" Target="../media/image3.wmf"/><Relationship Id="rId16" Type="http://schemas.openxmlformats.org/officeDocument/2006/relationships/image" Target="../media/image17.wmf"/><Relationship Id="rId20" Type="http://schemas.openxmlformats.org/officeDocument/2006/relationships/image" Target="../media/image21.wmf"/><Relationship Id="rId1" Type="http://schemas.openxmlformats.org/officeDocument/2006/relationships/image" Target="../media/image2.wmf"/><Relationship Id="rId6" Type="http://schemas.openxmlformats.org/officeDocument/2006/relationships/image" Target="../media/image7.wmf"/><Relationship Id="rId11" Type="http://schemas.openxmlformats.org/officeDocument/2006/relationships/image" Target="../media/image12.wmf"/><Relationship Id="rId24" Type="http://schemas.openxmlformats.org/officeDocument/2006/relationships/image" Target="../media/image25.wmf"/><Relationship Id="rId5" Type="http://schemas.openxmlformats.org/officeDocument/2006/relationships/image" Target="../media/image6.wmf"/><Relationship Id="rId15" Type="http://schemas.openxmlformats.org/officeDocument/2006/relationships/image" Target="../media/image16.wmf"/><Relationship Id="rId23" Type="http://schemas.openxmlformats.org/officeDocument/2006/relationships/image" Target="../media/image24.wmf"/><Relationship Id="rId10" Type="http://schemas.openxmlformats.org/officeDocument/2006/relationships/image" Target="../media/image11.wmf"/><Relationship Id="rId19" Type="http://schemas.openxmlformats.org/officeDocument/2006/relationships/image" Target="../media/image20.wmf"/><Relationship Id="rId4" Type="http://schemas.openxmlformats.org/officeDocument/2006/relationships/image" Target="../media/image5.wmf"/><Relationship Id="rId9" Type="http://schemas.openxmlformats.org/officeDocument/2006/relationships/image" Target="../media/image10.wmf"/><Relationship Id="rId14" Type="http://schemas.openxmlformats.org/officeDocument/2006/relationships/image" Target="../media/image15.wmf"/><Relationship Id="rId22" Type="http://schemas.openxmlformats.org/officeDocument/2006/relationships/image" Target="../media/image23.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image" Target="../media/image37.wmf"/><Relationship Id="rId3" Type="http://schemas.openxmlformats.org/officeDocument/2006/relationships/image" Target="../media/image27.wmf"/><Relationship Id="rId7" Type="http://schemas.openxmlformats.org/officeDocument/2006/relationships/image" Target="../media/image31.wmf"/><Relationship Id="rId12" Type="http://schemas.openxmlformats.org/officeDocument/2006/relationships/image" Target="../media/image36.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30.wmf"/><Relationship Id="rId11" Type="http://schemas.openxmlformats.org/officeDocument/2006/relationships/image" Target="../media/image35.wmf"/><Relationship Id="rId5" Type="http://schemas.openxmlformats.org/officeDocument/2006/relationships/image" Target="../media/image29.wmf"/><Relationship Id="rId10" Type="http://schemas.openxmlformats.org/officeDocument/2006/relationships/image" Target="../media/image34.wmf"/><Relationship Id="rId4" Type="http://schemas.openxmlformats.org/officeDocument/2006/relationships/image" Target="../media/image28.wmf"/><Relationship Id="rId9" Type="http://schemas.openxmlformats.org/officeDocument/2006/relationships/image" Target="../media/image3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A0E189-F69E-43BB-A3B6-217B9E2F116B}" type="datetimeFigureOut">
              <a:rPr lang="en-US" smtClean="0"/>
              <a:pPr/>
              <a:t>11/15/2021</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3C741F-0221-47CD-8D3D-0FDCBF3E2B9D}" type="slidenum">
              <a:rPr lang="en-IN" smtClean="0"/>
              <a:pPr/>
              <a:t>‹#›</a:t>
            </a:fld>
            <a:endParaRPr lang="en-IN"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B4746043-E023-457D-AB5F-9D03475D60C8}" type="datetimeFigureOut">
              <a:rPr lang="en-US" smtClean="0"/>
              <a:pPr/>
              <a:t>11/15/2021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430004B7-9460-4C92-8A30-D4D0C75E02C8}"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B4746043-E023-457D-AB5F-9D03475D60C8}" type="datetimeFigureOut">
              <a:rPr lang="en-US" smtClean="0"/>
              <a:pPr/>
              <a:t>11/15/2021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430004B7-9460-4C92-8A30-D4D0C75E02C8}"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B4746043-E023-457D-AB5F-9D03475D60C8}" type="datetimeFigureOut">
              <a:rPr lang="en-US" smtClean="0"/>
              <a:pPr/>
              <a:t>11/15/2021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430004B7-9460-4C92-8A30-D4D0C75E02C8}"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B4746043-E023-457D-AB5F-9D03475D60C8}" type="datetimeFigureOut">
              <a:rPr lang="en-US" smtClean="0"/>
              <a:pPr/>
              <a:t>11/15/2021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430004B7-9460-4C92-8A30-D4D0C75E02C8}"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46043-E023-457D-AB5F-9D03475D60C8}" type="datetimeFigureOut">
              <a:rPr lang="en-US" smtClean="0"/>
              <a:pPr/>
              <a:t>11/15/2021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430004B7-9460-4C92-8A30-D4D0C75E02C8}" type="slidenum">
              <a:rPr lang="en-IN" smtClean="0"/>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B4746043-E023-457D-AB5F-9D03475D60C8}" type="datetimeFigureOut">
              <a:rPr lang="en-US" smtClean="0"/>
              <a:pPr/>
              <a:t>11/15/2021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430004B7-9460-4C92-8A30-D4D0C75E02C8}"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B4746043-E023-457D-AB5F-9D03475D60C8}" type="datetimeFigureOut">
              <a:rPr lang="en-US" smtClean="0"/>
              <a:pPr/>
              <a:t>11/15/2021</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430004B7-9460-4C92-8A30-D4D0C75E02C8}"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B4746043-E023-457D-AB5F-9D03475D60C8}" type="datetimeFigureOut">
              <a:rPr lang="en-US" smtClean="0"/>
              <a:pPr/>
              <a:t>11/15/2021</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430004B7-9460-4C92-8A30-D4D0C75E02C8}"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46043-E023-457D-AB5F-9D03475D60C8}" type="datetimeFigureOut">
              <a:rPr lang="en-US" smtClean="0"/>
              <a:pPr/>
              <a:t>11/15/2021</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430004B7-9460-4C92-8A30-D4D0C75E02C8}"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746043-E023-457D-AB5F-9D03475D60C8}" type="datetimeFigureOut">
              <a:rPr lang="en-US" smtClean="0"/>
              <a:pPr/>
              <a:t>11/15/2021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430004B7-9460-4C92-8A30-D4D0C75E02C8}"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746043-E023-457D-AB5F-9D03475D60C8}" type="datetimeFigureOut">
              <a:rPr lang="en-US" smtClean="0"/>
              <a:pPr/>
              <a:t>11/15/2021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430004B7-9460-4C92-8A30-D4D0C75E02C8}" type="slidenum">
              <a:rPr lang="en-IN" smtClean="0"/>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46043-E023-457D-AB5F-9D03475D60C8}" type="datetimeFigureOut">
              <a:rPr lang="en-US" smtClean="0"/>
              <a:pPr/>
              <a:t>11/15/2021</a:t>
            </a:fld>
            <a:endParaRPr lang="en-IN"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0004B7-9460-4C92-8A30-D4D0C75E02C8}"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oleObject" Target="../embeddings/oleObject12.bin"/><Relationship Id="rId18" Type="http://schemas.openxmlformats.org/officeDocument/2006/relationships/oleObject" Target="../embeddings/oleObject17.bin"/><Relationship Id="rId26" Type="http://schemas.openxmlformats.org/officeDocument/2006/relationships/oleObject" Target="../embeddings/oleObject25.bin"/><Relationship Id="rId3" Type="http://schemas.openxmlformats.org/officeDocument/2006/relationships/oleObject" Target="../embeddings/oleObject2.bin"/><Relationship Id="rId21" Type="http://schemas.openxmlformats.org/officeDocument/2006/relationships/oleObject" Target="../embeddings/oleObject20.bin"/><Relationship Id="rId7" Type="http://schemas.openxmlformats.org/officeDocument/2006/relationships/oleObject" Target="../embeddings/oleObject6.bin"/><Relationship Id="rId12" Type="http://schemas.openxmlformats.org/officeDocument/2006/relationships/oleObject" Target="../embeddings/oleObject11.bin"/><Relationship Id="rId17" Type="http://schemas.openxmlformats.org/officeDocument/2006/relationships/oleObject" Target="../embeddings/oleObject16.bin"/><Relationship Id="rId25" Type="http://schemas.openxmlformats.org/officeDocument/2006/relationships/oleObject" Target="../embeddings/oleObject24.bin"/><Relationship Id="rId2" Type="http://schemas.openxmlformats.org/officeDocument/2006/relationships/slideLayout" Target="../slideLayouts/slideLayout2.xml"/><Relationship Id="rId16" Type="http://schemas.openxmlformats.org/officeDocument/2006/relationships/oleObject" Target="../embeddings/oleObject15.bin"/><Relationship Id="rId20" Type="http://schemas.openxmlformats.org/officeDocument/2006/relationships/oleObject" Target="../embeddings/oleObject19.bin"/><Relationship Id="rId1" Type="http://schemas.openxmlformats.org/officeDocument/2006/relationships/vmlDrawing" Target="../drawings/vmlDrawing2.vml"/><Relationship Id="rId6" Type="http://schemas.openxmlformats.org/officeDocument/2006/relationships/oleObject" Target="../embeddings/oleObject5.bin"/><Relationship Id="rId11" Type="http://schemas.openxmlformats.org/officeDocument/2006/relationships/oleObject" Target="../embeddings/oleObject10.bin"/><Relationship Id="rId24" Type="http://schemas.openxmlformats.org/officeDocument/2006/relationships/oleObject" Target="../embeddings/oleObject23.bin"/><Relationship Id="rId5" Type="http://schemas.openxmlformats.org/officeDocument/2006/relationships/oleObject" Target="../embeddings/oleObject4.bin"/><Relationship Id="rId15" Type="http://schemas.openxmlformats.org/officeDocument/2006/relationships/oleObject" Target="../embeddings/oleObject14.bin"/><Relationship Id="rId23" Type="http://schemas.openxmlformats.org/officeDocument/2006/relationships/oleObject" Target="../embeddings/oleObject22.bin"/><Relationship Id="rId10" Type="http://schemas.openxmlformats.org/officeDocument/2006/relationships/oleObject" Target="../embeddings/oleObject9.bin"/><Relationship Id="rId19" Type="http://schemas.openxmlformats.org/officeDocument/2006/relationships/oleObject" Target="../embeddings/oleObject18.bin"/><Relationship Id="rId4" Type="http://schemas.openxmlformats.org/officeDocument/2006/relationships/oleObject" Target="../embeddings/oleObject3.bin"/><Relationship Id="rId9" Type="http://schemas.openxmlformats.org/officeDocument/2006/relationships/oleObject" Target="../embeddings/oleObject8.bin"/><Relationship Id="rId14" Type="http://schemas.openxmlformats.org/officeDocument/2006/relationships/oleObject" Target="../embeddings/oleObject13.bin"/><Relationship Id="rId22" Type="http://schemas.openxmlformats.org/officeDocument/2006/relationships/oleObject" Target="../embeddings/oleObject21.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31.bin"/><Relationship Id="rId13" Type="http://schemas.openxmlformats.org/officeDocument/2006/relationships/oleObject" Target="../embeddings/oleObject36.bin"/><Relationship Id="rId18" Type="http://schemas.openxmlformats.org/officeDocument/2006/relationships/oleObject" Target="../embeddings/oleObject41.bin"/><Relationship Id="rId26" Type="http://schemas.openxmlformats.org/officeDocument/2006/relationships/oleObject" Target="../embeddings/oleObject49.bin"/><Relationship Id="rId3" Type="http://schemas.openxmlformats.org/officeDocument/2006/relationships/oleObject" Target="../embeddings/oleObject26.bin"/><Relationship Id="rId21" Type="http://schemas.openxmlformats.org/officeDocument/2006/relationships/oleObject" Target="../embeddings/oleObject44.bin"/><Relationship Id="rId7" Type="http://schemas.openxmlformats.org/officeDocument/2006/relationships/oleObject" Target="../embeddings/oleObject30.bin"/><Relationship Id="rId12" Type="http://schemas.openxmlformats.org/officeDocument/2006/relationships/oleObject" Target="../embeddings/oleObject35.bin"/><Relationship Id="rId17" Type="http://schemas.openxmlformats.org/officeDocument/2006/relationships/oleObject" Target="../embeddings/oleObject40.bin"/><Relationship Id="rId25" Type="http://schemas.openxmlformats.org/officeDocument/2006/relationships/oleObject" Target="../embeddings/oleObject48.bin"/><Relationship Id="rId2" Type="http://schemas.openxmlformats.org/officeDocument/2006/relationships/slideLayout" Target="../slideLayouts/slideLayout2.xml"/><Relationship Id="rId16" Type="http://schemas.openxmlformats.org/officeDocument/2006/relationships/oleObject" Target="../embeddings/oleObject39.bin"/><Relationship Id="rId20" Type="http://schemas.openxmlformats.org/officeDocument/2006/relationships/oleObject" Target="../embeddings/oleObject43.bin"/><Relationship Id="rId1" Type="http://schemas.openxmlformats.org/officeDocument/2006/relationships/vmlDrawing" Target="../drawings/vmlDrawing3.vml"/><Relationship Id="rId6" Type="http://schemas.openxmlformats.org/officeDocument/2006/relationships/oleObject" Target="../embeddings/oleObject29.bin"/><Relationship Id="rId11" Type="http://schemas.openxmlformats.org/officeDocument/2006/relationships/oleObject" Target="../embeddings/oleObject34.bin"/><Relationship Id="rId24" Type="http://schemas.openxmlformats.org/officeDocument/2006/relationships/oleObject" Target="../embeddings/oleObject47.bin"/><Relationship Id="rId5" Type="http://schemas.openxmlformats.org/officeDocument/2006/relationships/oleObject" Target="../embeddings/oleObject28.bin"/><Relationship Id="rId15" Type="http://schemas.openxmlformats.org/officeDocument/2006/relationships/oleObject" Target="../embeddings/oleObject38.bin"/><Relationship Id="rId23" Type="http://schemas.openxmlformats.org/officeDocument/2006/relationships/oleObject" Target="../embeddings/oleObject46.bin"/><Relationship Id="rId10" Type="http://schemas.openxmlformats.org/officeDocument/2006/relationships/oleObject" Target="../embeddings/oleObject33.bin"/><Relationship Id="rId19" Type="http://schemas.openxmlformats.org/officeDocument/2006/relationships/oleObject" Target="../embeddings/oleObject42.bin"/><Relationship Id="rId4" Type="http://schemas.openxmlformats.org/officeDocument/2006/relationships/oleObject" Target="../embeddings/oleObject27.bin"/><Relationship Id="rId9" Type="http://schemas.openxmlformats.org/officeDocument/2006/relationships/oleObject" Target="../embeddings/oleObject32.bin"/><Relationship Id="rId14" Type="http://schemas.openxmlformats.org/officeDocument/2006/relationships/oleObject" Target="../embeddings/oleObject37.bin"/><Relationship Id="rId22" Type="http://schemas.openxmlformats.org/officeDocument/2006/relationships/oleObject" Target="../embeddings/oleObject45.bin"/><Relationship Id="rId27" Type="http://schemas.openxmlformats.org/officeDocument/2006/relationships/oleObject" Target="../embeddings/oleObject50.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56.bin"/><Relationship Id="rId13" Type="http://schemas.openxmlformats.org/officeDocument/2006/relationships/oleObject" Target="../embeddings/oleObject61.bin"/><Relationship Id="rId3" Type="http://schemas.openxmlformats.org/officeDocument/2006/relationships/oleObject" Target="../embeddings/oleObject51.bin"/><Relationship Id="rId7" Type="http://schemas.openxmlformats.org/officeDocument/2006/relationships/oleObject" Target="../embeddings/oleObject55.bin"/><Relationship Id="rId12" Type="http://schemas.openxmlformats.org/officeDocument/2006/relationships/oleObject" Target="../embeddings/oleObject6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54.bin"/><Relationship Id="rId11" Type="http://schemas.openxmlformats.org/officeDocument/2006/relationships/oleObject" Target="../embeddings/oleObject59.bin"/><Relationship Id="rId5" Type="http://schemas.openxmlformats.org/officeDocument/2006/relationships/oleObject" Target="../embeddings/oleObject53.bin"/><Relationship Id="rId15" Type="http://schemas.openxmlformats.org/officeDocument/2006/relationships/oleObject" Target="../embeddings/oleObject63.bin"/><Relationship Id="rId10" Type="http://schemas.openxmlformats.org/officeDocument/2006/relationships/oleObject" Target="../embeddings/oleObject58.bin"/><Relationship Id="rId4" Type="http://schemas.openxmlformats.org/officeDocument/2006/relationships/oleObject" Target="../embeddings/oleObject52.bin"/><Relationship Id="rId9" Type="http://schemas.openxmlformats.org/officeDocument/2006/relationships/oleObject" Target="../embeddings/oleObject57.bin"/><Relationship Id="rId14" Type="http://schemas.openxmlformats.org/officeDocument/2006/relationships/oleObject" Target="../embeddings/oleObject62.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939783"/>
          </a:xfrm>
        </p:spPr>
        <p:txBody>
          <a:bodyPr>
            <a:normAutofit/>
          </a:bodyPr>
          <a:lstStyle/>
          <a:p>
            <a:r>
              <a:rPr lang="en-IN" sz="3200" b="1" dirty="0"/>
              <a:t>SEMESTER I</a:t>
            </a:r>
          </a:p>
        </p:txBody>
      </p:sp>
      <p:sp>
        <p:nvSpPr>
          <p:cNvPr id="3" name="Content Placeholder 2"/>
          <p:cNvSpPr>
            <a:spLocks noGrp="1"/>
          </p:cNvSpPr>
          <p:nvPr>
            <p:ph idx="1"/>
          </p:nvPr>
        </p:nvSpPr>
        <p:spPr>
          <a:xfrm>
            <a:off x="457200" y="1214422"/>
            <a:ext cx="8229600" cy="5429288"/>
          </a:xfrm>
        </p:spPr>
        <p:txBody>
          <a:bodyPr>
            <a:normAutofit lnSpcReduction="10000"/>
          </a:bodyPr>
          <a:lstStyle/>
          <a:p>
            <a:pPr marL="0" indent="0" algn="just">
              <a:lnSpc>
                <a:spcPct val="131000"/>
              </a:lnSpc>
              <a:spcBef>
                <a:spcPts val="0"/>
              </a:spcBef>
              <a:buNone/>
            </a:pPr>
            <a:r>
              <a:rPr lang="en-IN" sz="2800" b="1" dirty="0"/>
              <a:t>Module 1: Introduction</a:t>
            </a:r>
          </a:p>
          <a:p>
            <a:pPr marL="0" indent="0" algn="just">
              <a:lnSpc>
                <a:spcPct val="131000"/>
              </a:lnSpc>
              <a:spcBef>
                <a:spcPts val="0"/>
              </a:spcBef>
              <a:buNone/>
            </a:pPr>
            <a:r>
              <a:rPr lang="en-IN" sz="2800" dirty="0"/>
              <a:t>Scope and Importance of Business Economics -basic tools - Opportunity Cost principle Incremental and Marginal Concepts. Basic economic relations - functional relations: equations- Total, Average and Marginal relations- Use of Marginal analysis in decision making.  </a:t>
            </a:r>
          </a:p>
          <a:p>
            <a:pPr marL="0" indent="0" algn="just">
              <a:lnSpc>
                <a:spcPct val="131000"/>
              </a:lnSpc>
              <a:spcBef>
                <a:spcPts val="0"/>
              </a:spcBef>
              <a:buNone/>
            </a:pPr>
            <a:r>
              <a:rPr lang="en-IN" sz="2800" dirty="0"/>
              <a:t>The basics of market demand, market supply and equilibrium price - shifts in the demand and supply curves and equilibrium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68347"/>
          </a:xfrm>
        </p:spPr>
        <p:txBody>
          <a:bodyPr>
            <a:noAutofit/>
          </a:bodyPr>
          <a:lstStyle/>
          <a:p>
            <a:pPr marL="630238" indent="-630238"/>
            <a:r>
              <a:rPr lang="en-GB" sz="3200" b="1" dirty="0"/>
              <a:t>Scope of Business Economics</a:t>
            </a:r>
            <a:endParaRPr lang="en-IN" sz="3200" b="1" dirty="0"/>
          </a:p>
        </p:txBody>
      </p:sp>
      <p:sp>
        <p:nvSpPr>
          <p:cNvPr id="3" name="Content Placeholder 2"/>
          <p:cNvSpPr>
            <a:spLocks noGrp="1"/>
          </p:cNvSpPr>
          <p:nvPr>
            <p:ph idx="1"/>
          </p:nvPr>
        </p:nvSpPr>
        <p:spPr>
          <a:xfrm>
            <a:off x="457200" y="1357300"/>
            <a:ext cx="8229600" cy="4768865"/>
          </a:xfrm>
        </p:spPr>
        <p:txBody>
          <a:bodyPr>
            <a:noAutofit/>
          </a:bodyPr>
          <a:lstStyle/>
          <a:p>
            <a:pPr marL="514350" indent="-514350">
              <a:lnSpc>
                <a:spcPct val="121000"/>
              </a:lnSpc>
              <a:spcBef>
                <a:spcPts val="0"/>
              </a:spcBef>
              <a:buFont typeface="+mj-lt"/>
              <a:buAutoNum type="arabicPeriod" startAt="5"/>
            </a:pPr>
            <a:r>
              <a:rPr lang="en-IN" sz="2800" b="1" dirty="0"/>
              <a:t>Pricing:</a:t>
            </a:r>
          </a:p>
          <a:p>
            <a:pPr marL="514350" indent="-514350">
              <a:lnSpc>
                <a:spcPct val="121000"/>
              </a:lnSpc>
              <a:spcBef>
                <a:spcPts val="0"/>
              </a:spcBef>
              <a:buNone/>
            </a:pPr>
            <a:r>
              <a:rPr lang="en-IN" sz="2800" b="1" dirty="0"/>
              <a:t>	</a:t>
            </a:r>
            <a:r>
              <a:rPr lang="en-IN" sz="2800" dirty="0"/>
              <a:t>Business economics deals with the analysis of different pricing practises and studies their application in different types of firms. For instance, which pricing practice is appropriate for a multi-product firm of a public sector enterprise?</a:t>
            </a:r>
          </a:p>
          <a:p>
            <a:pPr marL="514350" indent="-514350">
              <a:lnSpc>
                <a:spcPct val="121000"/>
              </a:lnSpc>
              <a:spcBef>
                <a:spcPts val="0"/>
              </a:spcBef>
              <a:buNone/>
            </a:pPr>
            <a:endParaRPr lang="en-IN"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68347"/>
          </a:xfrm>
        </p:spPr>
        <p:txBody>
          <a:bodyPr>
            <a:noAutofit/>
          </a:bodyPr>
          <a:lstStyle/>
          <a:p>
            <a:pPr marL="630238" indent="-630238"/>
            <a:r>
              <a:rPr lang="en-GB" sz="3200" b="1" dirty="0"/>
              <a:t>Scope of Business Economics</a:t>
            </a:r>
            <a:endParaRPr lang="en-IN" sz="3200" b="1" dirty="0"/>
          </a:p>
        </p:txBody>
      </p:sp>
      <p:sp>
        <p:nvSpPr>
          <p:cNvPr id="3" name="Content Placeholder 2"/>
          <p:cNvSpPr>
            <a:spLocks noGrp="1"/>
          </p:cNvSpPr>
          <p:nvPr>
            <p:ph idx="1"/>
          </p:nvPr>
        </p:nvSpPr>
        <p:spPr>
          <a:xfrm>
            <a:off x="457200" y="1142984"/>
            <a:ext cx="8229600" cy="5429288"/>
          </a:xfrm>
        </p:spPr>
        <p:txBody>
          <a:bodyPr>
            <a:noAutofit/>
          </a:bodyPr>
          <a:lstStyle/>
          <a:p>
            <a:pPr marL="514350" indent="-514350">
              <a:lnSpc>
                <a:spcPct val="121000"/>
              </a:lnSpc>
              <a:spcBef>
                <a:spcPts val="0"/>
              </a:spcBef>
              <a:buFont typeface="+mj-lt"/>
              <a:buAutoNum type="arabicPeriod" startAt="6"/>
            </a:pPr>
            <a:r>
              <a:rPr lang="en-IN" sz="2800" b="1" dirty="0"/>
              <a:t>Objectives of the Firm:</a:t>
            </a:r>
          </a:p>
          <a:p>
            <a:pPr marL="514350" indent="-514350">
              <a:lnSpc>
                <a:spcPct val="121000"/>
              </a:lnSpc>
              <a:spcBef>
                <a:spcPts val="0"/>
              </a:spcBef>
              <a:buNone/>
            </a:pPr>
            <a:r>
              <a:rPr lang="en-IN" sz="2800" b="1" dirty="0"/>
              <a:t>	</a:t>
            </a:r>
            <a:r>
              <a:rPr lang="en-IN" sz="2800" dirty="0"/>
              <a:t>Business economics studies break-even analysis and profit maximising equilibrium of a firm. It also studies objectives of the firm like, sales and growth maximisation, etc.</a:t>
            </a:r>
          </a:p>
          <a:p>
            <a:pPr marL="514350" indent="-514350">
              <a:lnSpc>
                <a:spcPct val="121000"/>
              </a:lnSpc>
              <a:spcBef>
                <a:spcPts val="0"/>
              </a:spcBef>
              <a:buFont typeface="+mj-lt"/>
              <a:buAutoNum type="arabicPeriod" startAt="7"/>
            </a:pPr>
            <a:r>
              <a:rPr lang="en-IN" sz="2800" b="1" dirty="0"/>
              <a:t>Forecasts and Business Policy:</a:t>
            </a:r>
          </a:p>
          <a:p>
            <a:pPr marL="514350" indent="-514350">
              <a:lnSpc>
                <a:spcPct val="121000"/>
              </a:lnSpc>
              <a:spcBef>
                <a:spcPts val="0"/>
              </a:spcBef>
              <a:buNone/>
            </a:pPr>
            <a:r>
              <a:rPr lang="en-IN" sz="2800" dirty="0"/>
              <a:t>	Business economics uses quantitative techniques (mathematics and statistical techniques) to study how firm forecast future trends in demand, costs, revenue and profit. </a:t>
            </a:r>
          </a:p>
          <a:p>
            <a:pPr marL="514350" indent="-514350">
              <a:lnSpc>
                <a:spcPct val="121000"/>
              </a:lnSpc>
              <a:spcBef>
                <a:spcPts val="0"/>
              </a:spcBef>
              <a:buNone/>
            </a:pPr>
            <a:endParaRPr lang="en-IN" sz="2800" dirty="0"/>
          </a:p>
          <a:p>
            <a:pPr marL="514350" indent="-514350">
              <a:lnSpc>
                <a:spcPct val="121000"/>
              </a:lnSpc>
              <a:spcBef>
                <a:spcPts val="0"/>
              </a:spcBef>
              <a:buNone/>
            </a:pPr>
            <a:endParaRPr lang="en-IN"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68347"/>
          </a:xfrm>
        </p:spPr>
        <p:txBody>
          <a:bodyPr>
            <a:noAutofit/>
          </a:bodyPr>
          <a:lstStyle/>
          <a:p>
            <a:pPr marL="630238" indent="-630238"/>
            <a:r>
              <a:rPr lang="en-GB" sz="3200" b="1" dirty="0"/>
              <a:t>Scope of Business Economics</a:t>
            </a:r>
            <a:endParaRPr lang="en-IN" sz="3200" b="1" dirty="0"/>
          </a:p>
        </p:txBody>
      </p:sp>
      <p:sp>
        <p:nvSpPr>
          <p:cNvPr id="3" name="Content Placeholder 2"/>
          <p:cNvSpPr>
            <a:spLocks noGrp="1"/>
          </p:cNvSpPr>
          <p:nvPr>
            <p:ph idx="1"/>
          </p:nvPr>
        </p:nvSpPr>
        <p:spPr>
          <a:xfrm>
            <a:off x="457200" y="1357300"/>
            <a:ext cx="8229600" cy="4768865"/>
          </a:xfrm>
        </p:spPr>
        <p:txBody>
          <a:bodyPr>
            <a:noAutofit/>
          </a:bodyPr>
          <a:lstStyle/>
          <a:p>
            <a:pPr marL="514350" indent="-514350">
              <a:lnSpc>
                <a:spcPct val="121000"/>
              </a:lnSpc>
              <a:spcBef>
                <a:spcPts val="0"/>
              </a:spcBef>
              <a:buFont typeface="+mj-lt"/>
              <a:buAutoNum type="arabicPeriod" startAt="8"/>
            </a:pPr>
            <a:r>
              <a:rPr lang="en-IN" sz="2800" b="1" dirty="0"/>
              <a:t>Project Planning:</a:t>
            </a:r>
          </a:p>
          <a:p>
            <a:pPr marL="514350" indent="-514350">
              <a:lnSpc>
                <a:spcPct val="121000"/>
              </a:lnSpc>
              <a:spcBef>
                <a:spcPts val="0"/>
              </a:spcBef>
              <a:buNone/>
            </a:pPr>
            <a:r>
              <a:rPr lang="en-IN" sz="2800" b="1" dirty="0"/>
              <a:t>	</a:t>
            </a:r>
            <a:r>
              <a:rPr lang="en-IN" sz="2800" dirty="0"/>
              <a:t>Project planning or capital budgeting is done by an investor to determine the criteria on which to make investment decisions. Methods like pay-back period, net present value and internal rate of return are studied under business economics.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42844" y="1080565"/>
          <a:ext cx="8846853" cy="5420269"/>
        </p:xfrm>
        <a:graphic>
          <a:graphicData uri="http://schemas.openxmlformats.org/drawingml/2006/table">
            <a:tbl>
              <a:tblPr firstRow="1" bandRow="1">
                <a:tableStyleId>{5940675A-B579-460E-94D1-54222C63F5DA}</a:tableStyleId>
              </a:tblPr>
              <a:tblGrid>
                <a:gridCol w="4143404">
                  <a:extLst>
                    <a:ext uri="{9D8B030D-6E8A-4147-A177-3AD203B41FA5}">
                      <a16:colId xmlns:a16="http://schemas.microsoft.com/office/drawing/2014/main" xmlns="" val="20000"/>
                    </a:ext>
                  </a:extLst>
                </a:gridCol>
                <a:gridCol w="4703449">
                  <a:extLst>
                    <a:ext uri="{9D8B030D-6E8A-4147-A177-3AD203B41FA5}">
                      <a16:colId xmlns:a16="http://schemas.microsoft.com/office/drawing/2014/main" xmlns="" val="20001"/>
                    </a:ext>
                  </a:extLst>
                </a:gridCol>
              </a:tblGrid>
              <a:tr h="439627">
                <a:tc>
                  <a:txBody>
                    <a:bodyPr/>
                    <a:lstStyle/>
                    <a:p>
                      <a:pPr marL="0" marR="0" algn="ctr">
                        <a:spcBef>
                          <a:spcPts val="0"/>
                        </a:spcBef>
                        <a:spcAft>
                          <a:spcPts val="0"/>
                        </a:spcAft>
                        <a:tabLst>
                          <a:tab pos="638175" algn="l"/>
                        </a:tabLst>
                      </a:pPr>
                      <a:r>
                        <a:rPr lang="en-GB" sz="2400" b="1">
                          <a:latin typeface="Times New Roman"/>
                          <a:ea typeface="Times New Roman"/>
                          <a:cs typeface="Times New Roman"/>
                        </a:rPr>
                        <a:t>Economic Concept/Theory</a:t>
                      </a:r>
                      <a:endParaRPr lang="en-IN" sz="2400">
                        <a:latin typeface="Times New Roman"/>
                        <a:ea typeface="Times New Roman"/>
                        <a:cs typeface="Times New Roman"/>
                      </a:endParaRPr>
                    </a:p>
                  </a:txBody>
                  <a:tcPr marL="68580" marR="68580" marT="0" marB="0"/>
                </a:tc>
                <a:tc>
                  <a:txBody>
                    <a:bodyPr/>
                    <a:lstStyle/>
                    <a:p>
                      <a:pPr marL="0" marR="0" algn="ctr">
                        <a:spcBef>
                          <a:spcPts val="0"/>
                        </a:spcBef>
                        <a:spcAft>
                          <a:spcPts val="0"/>
                        </a:spcAft>
                        <a:tabLst>
                          <a:tab pos="638175" algn="l"/>
                        </a:tabLst>
                      </a:pPr>
                      <a:r>
                        <a:rPr lang="en-GB" sz="2400" b="1">
                          <a:latin typeface="Times New Roman"/>
                          <a:ea typeface="Times New Roman"/>
                          <a:cs typeface="Times New Roman"/>
                        </a:rPr>
                        <a:t>Business Economics/Decisions</a:t>
                      </a:r>
                      <a:endParaRPr lang="en-IN" sz="2400">
                        <a:latin typeface="Times New Roman"/>
                        <a:ea typeface="Times New Roman"/>
                        <a:cs typeface="Times New Roman"/>
                      </a:endParaRPr>
                    </a:p>
                  </a:txBody>
                  <a:tcPr marL="68580" marR="68580" marT="0" marB="0"/>
                </a:tc>
                <a:extLst>
                  <a:ext uri="{0D108BD9-81ED-4DB2-BD59-A6C34878D82A}">
                    <a16:rowId xmlns:a16="http://schemas.microsoft.com/office/drawing/2014/main" xmlns="" val="10000"/>
                  </a:ext>
                </a:extLst>
              </a:tr>
              <a:tr h="525237">
                <a:tc>
                  <a:txBody>
                    <a:bodyPr/>
                    <a:lstStyle/>
                    <a:p>
                      <a:pPr marL="0" marR="0" algn="l">
                        <a:spcBef>
                          <a:spcPts val="0"/>
                        </a:spcBef>
                        <a:spcAft>
                          <a:spcPts val="0"/>
                        </a:spcAft>
                        <a:tabLst>
                          <a:tab pos="638175" algn="l"/>
                        </a:tabLst>
                      </a:pPr>
                      <a:r>
                        <a:rPr lang="en-GB" sz="2400" dirty="0">
                          <a:latin typeface="Times New Roman"/>
                          <a:ea typeface="Times New Roman"/>
                          <a:cs typeface="Times New Roman"/>
                        </a:rPr>
                        <a:t>1. Demand Analysis</a:t>
                      </a:r>
                      <a:endParaRPr lang="en-IN" sz="2400" dirty="0">
                        <a:latin typeface="Times New Roman"/>
                        <a:ea typeface="Times New Roman"/>
                        <a:cs typeface="Times New Roman"/>
                      </a:endParaRPr>
                    </a:p>
                  </a:txBody>
                  <a:tcPr marL="68580" marR="68580" marT="0" marB="0"/>
                </a:tc>
                <a:tc>
                  <a:txBody>
                    <a:bodyPr/>
                    <a:lstStyle/>
                    <a:p>
                      <a:pPr marL="0" marR="0" algn="l">
                        <a:spcBef>
                          <a:spcPts val="0"/>
                        </a:spcBef>
                        <a:spcAft>
                          <a:spcPts val="0"/>
                        </a:spcAft>
                        <a:tabLst>
                          <a:tab pos="638175" algn="l"/>
                        </a:tabLst>
                      </a:pPr>
                      <a:r>
                        <a:rPr lang="en-GB" sz="2400">
                          <a:latin typeface="Times New Roman"/>
                          <a:ea typeface="Times New Roman"/>
                          <a:cs typeface="Times New Roman"/>
                        </a:rPr>
                        <a:t>1. Product, pricing, innovation, marketing</a:t>
                      </a:r>
                      <a:endParaRPr lang="en-IN" sz="2400">
                        <a:latin typeface="Times New Roman"/>
                        <a:ea typeface="Times New Roman"/>
                        <a:cs typeface="Times New Roman"/>
                      </a:endParaRPr>
                    </a:p>
                  </a:txBody>
                  <a:tcPr marL="68580" marR="68580" marT="0" marB="0"/>
                </a:tc>
                <a:extLst>
                  <a:ext uri="{0D108BD9-81ED-4DB2-BD59-A6C34878D82A}">
                    <a16:rowId xmlns:a16="http://schemas.microsoft.com/office/drawing/2014/main" xmlns="" val="10001"/>
                  </a:ext>
                </a:extLst>
              </a:tr>
              <a:tr h="1000169">
                <a:tc>
                  <a:txBody>
                    <a:bodyPr/>
                    <a:lstStyle/>
                    <a:p>
                      <a:pPr marL="0" marR="0" algn="l">
                        <a:spcBef>
                          <a:spcPts val="0"/>
                        </a:spcBef>
                        <a:spcAft>
                          <a:spcPts val="0"/>
                        </a:spcAft>
                        <a:tabLst>
                          <a:tab pos="638175" algn="l"/>
                        </a:tabLst>
                      </a:pPr>
                      <a:r>
                        <a:rPr lang="en-GB" sz="2400" dirty="0">
                          <a:latin typeface="Times New Roman"/>
                          <a:ea typeface="Times New Roman"/>
                          <a:cs typeface="Times New Roman"/>
                        </a:rPr>
                        <a:t>2.Production</a:t>
                      </a:r>
                      <a:r>
                        <a:rPr lang="en-GB" sz="2400" baseline="0" dirty="0">
                          <a:latin typeface="Times New Roman"/>
                          <a:ea typeface="Times New Roman"/>
                          <a:cs typeface="Times New Roman"/>
                        </a:rPr>
                        <a:t> </a:t>
                      </a:r>
                      <a:r>
                        <a:rPr lang="en-GB" sz="2400" dirty="0">
                          <a:latin typeface="Times New Roman"/>
                          <a:ea typeface="Times New Roman"/>
                          <a:cs typeface="Times New Roman"/>
                        </a:rPr>
                        <a:t>and Cost Analysis</a:t>
                      </a:r>
                      <a:endParaRPr lang="en-IN" sz="2400" dirty="0">
                        <a:latin typeface="Times New Roman"/>
                        <a:ea typeface="Times New Roman"/>
                        <a:cs typeface="Times New Roman"/>
                      </a:endParaRPr>
                    </a:p>
                  </a:txBody>
                  <a:tcPr marL="68580" marR="68580" marT="0" marB="0"/>
                </a:tc>
                <a:tc>
                  <a:txBody>
                    <a:bodyPr/>
                    <a:lstStyle/>
                    <a:p>
                      <a:pPr marL="0" marR="0" algn="l">
                        <a:spcBef>
                          <a:spcPts val="0"/>
                        </a:spcBef>
                        <a:spcAft>
                          <a:spcPts val="0"/>
                        </a:spcAft>
                        <a:tabLst>
                          <a:tab pos="638175" algn="l"/>
                        </a:tabLst>
                      </a:pPr>
                      <a:r>
                        <a:rPr lang="en-GB" sz="2400" dirty="0">
                          <a:latin typeface="Times New Roman"/>
                          <a:ea typeface="Times New Roman"/>
                          <a:cs typeface="Times New Roman"/>
                        </a:rPr>
                        <a:t>2. Input – Output analysis, use of technology, productivity improvement, recycling wastes, environmental compliance</a:t>
                      </a:r>
                      <a:endParaRPr lang="en-IN" sz="2400" dirty="0">
                        <a:latin typeface="Times New Roman"/>
                        <a:ea typeface="Times New Roman"/>
                        <a:cs typeface="Times New Roman"/>
                      </a:endParaRPr>
                    </a:p>
                  </a:txBody>
                  <a:tcPr marL="68580" marR="68580" marT="0" marB="0"/>
                </a:tc>
                <a:extLst>
                  <a:ext uri="{0D108BD9-81ED-4DB2-BD59-A6C34878D82A}">
                    <a16:rowId xmlns:a16="http://schemas.microsoft.com/office/drawing/2014/main" xmlns="" val="10002"/>
                  </a:ext>
                </a:extLst>
              </a:tr>
              <a:tr h="1117298">
                <a:tc>
                  <a:txBody>
                    <a:bodyPr/>
                    <a:lstStyle/>
                    <a:p>
                      <a:pPr marL="0" marR="0" algn="l">
                        <a:spcBef>
                          <a:spcPts val="0"/>
                        </a:spcBef>
                        <a:spcAft>
                          <a:spcPts val="0"/>
                        </a:spcAft>
                        <a:tabLst>
                          <a:tab pos="638175" algn="l"/>
                        </a:tabLst>
                      </a:pPr>
                      <a:r>
                        <a:rPr lang="en-GB" sz="2400" dirty="0">
                          <a:latin typeface="Times New Roman"/>
                          <a:ea typeface="Times New Roman"/>
                          <a:cs typeface="Times New Roman"/>
                        </a:rPr>
                        <a:t>3.Market Structure Analysis</a:t>
                      </a:r>
                      <a:endParaRPr lang="en-IN" sz="2400" dirty="0">
                        <a:latin typeface="Times New Roman"/>
                        <a:ea typeface="Times New Roman"/>
                        <a:cs typeface="Times New Roman"/>
                      </a:endParaRPr>
                    </a:p>
                  </a:txBody>
                  <a:tcPr marL="68580" marR="68580" marT="0" marB="0"/>
                </a:tc>
                <a:tc>
                  <a:txBody>
                    <a:bodyPr/>
                    <a:lstStyle/>
                    <a:p>
                      <a:pPr marL="0" marR="0" algn="l">
                        <a:spcBef>
                          <a:spcPts val="0"/>
                        </a:spcBef>
                        <a:spcAft>
                          <a:spcPts val="0"/>
                        </a:spcAft>
                        <a:tabLst>
                          <a:tab pos="638175" algn="l"/>
                        </a:tabLst>
                      </a:pPr>
                      <a:r>
                        <a:rPr lang="en-GB" sz="2400" dirty="0">
                          <a:latin typeface="Times New Roman"/>
                          <a:ea typeface="Times New Roman"/>
                          <a:cs typeface="Times New Roman"/>
                        </a:rPr>
                        <a:t>3. Price-output decisions, marketing, diversification, market expansion, mergers, takeovers</a:t>
                      </a:r>
                      <a:endParaRPr lang="en-IN" sz="2400" dirty="0">
                        <a:latin typeface="Times New Roman"/>
                        <a:ea typeface="Times New Roman"/>
                        <a:cs typeface="Times New Roman"/>
                      </a:endParaRPr>
                    </a:p>
                  </a:txBody>
                  <a:tcPr marL="68580" marR="68580" marT="0" marB="0"/>
                </a:tc>
                <a:extLst>
                  <a:ext uri="{0D108BD9-81ED-4DB2-BD59-A6C34878D82A}">
                    <a16:rowId xmlns:a16="http://schemas.microsoft.com/office/drawing/2014/main" xmlns="" val="10003"/>
                  </a:ext>
                </a:extLst>
              </a:tr>
              <a:tr h="571504">
                <a:tc>
                  <a:txBody>
                    <a:bodyPr/>
                    <a:lstStyle/>
                    <a:p>
                      <a:pPr marL="0" marR="0" algn="l">
                        <a:spcBef>
                          <a:spcPts val="0"/>
                        </a:spcBef>
                        <a:spcAft>
                          <a:spcPts val="0"/>
                        </a:spcAft>
                        <a:tabLst>
                          <a:tab pos="638175" algn="l"/>
                        </a:tabLst>
                      </a:pPr>
                      <a:r>
                        <a:rPr lang="en-GB" sz="2400" dirty="0">
                          <a:latin typeface="Times New Roman"/>
                          <a:ea typeface="Times New Roman"/>
                          <a:cs typeface="Times New Roman"/>
                        </a:rPr>
                        <a:t>4.Project Appraisals</a:t>
                      </a:r>
                      <a:endParaRPr lang="en-IN" sz="2400" dirty="0">
                        <a:latin typeface="Times New Roman"/>
                        <a:ea typeface="Times New Roman"/>
                        <a:cs typeface="Times New Roman"/>
                      </a:endParaRPr>
                    </a:p>
                  </a:txBody>
                  <a:tcPr marL="68580" marR="68580" marT="0" marB="0"/>
                </a:tc>
                <a:tc>
                  <a:txBody>
                    <a:bodyPr/>
                    <a:lstStyle/>
                    <a:p>
                      <a:pPr marL="0" marR="0" algn="l">
                        <a:spcBef>
                          <a:spcPts val="0"/>
                        </a:spcBef>
                        <a:spcAft>
                          <a:spcPts val="0"/>
                        </a:spcAft>
                        <a:tabLst>
                          <a:tab pos="638175" algn="l"/>
                        </a:tabLst>
                      </a:pPr>
                      <a:r>
                        <a:rPr lang="en-GB" sz="2400">
                          <a:latin typeface="Times New Roman"/>
                          <a:ea typeface="Times New Roman"/>
                          <a:cs typeface="Times New Roman"/>
                        </a:rPr>
                        <a:t>4. Investment decisions</a:t>
                      </a:r>
                      <a:endParaRPr lang="en-IN" sz="2400">
                        <a:latin typeface="Times New Roman"/>
                        <a:ea typeface="Times New Roman"/>
                        <a:cs typeface="Times New Roman"/>
                      </a:endParaRPr>
                    </a:p>
                  </a:txBody>
                  <a:tcPr marL="68580" marR="68580" marT="0" marB="0"/>
                </a:tc>
                <a:extLst>
                  <a:ext uri="{0D108BD9-81ED-4DB2-BD59-A6C34878D82A}">
                    <a16:rowId xmlns:a16="http://schemas.microsoft.com/office/drawing/2014/main" xmlns="" val="10004"/>
                  </a:ext>
                </a:extLst>
              </a:tr>
              <a:tr h="785818">
                <a:tc>
                  <a:txBody>
                    <a:bodyPr/>
                    <a:lstStyle/>
                    <a:p>
                      <a:pPr marL="0" marR="0" algn="l">
                        <a:spcBef>
                          <a:spcPts val="0"/>
                        </a:spcBef>
                        <a:spcAft>
                          <a:spcPts val="0"/>
                        </a:spcAft>
                        <a:tabLst>
                          <a:tab pos="638175" algn="l"/>
                        </a:tabLst>
                      </a:pPr>
                      <a:r>
                        <a:rPr lang="en-GB" sz="2400" dirty="0">
                          <a:latin typeface="Times New Roman"/>
                          <a:ea typeface="Times New Roman"/>
                          <a:cs typeface="Times New Roman"/>
                        </a:rPr>
                        <a:t>5. Firms Behaviour Analysis</a:t>
                      </a:r>
                      <a:endParaRPr lang="en-IN" sz="2400" dirty="0">
                        <a:latin typeface="Times New Roman"/>
                        <a:ea typeface="Times New Roman"/>
                        <a:cs typeface="Times New Roman"/>
                      </a:endParaRPr>
                    </a:p>
                  </a:txBody>
                  <a:tcPr marL="68580" marR="68580" marT="0" marB="0"/>
                </a:tc>
                <a:tc>
                  <a:txBody>
                    <a:bodyPr/>
                    <a:lstStyle/>
                    <a:p>
                      <a:pPr marL="0" marR="0" algn="l">
                        <a:spcBef>
                          <a:spcPts val="0"/>
                        </a:spcBef>
                        <a:spcAft>
                          <a:spcPts val="0"/>
                        </a:spcAft>
                        <a:tabLst>
                          <a:tab pos="638175" algn="l"/>
                        </a:tabLst>
                      </a:pPr>
                      <a:r>
                        <a:rPr lang="en-GB" sz="2400" dirty="0">
                          <a:latin typeface="Times New Roman"/>
                          <a:ea typeface="Times New Roman"/>
                          <a:cs typeface="Times New Roman"/>
                        </a:rPr>
                        <a:t>5. Profit determination, sales and market share targets, stakeholders interest</a:t>
                      </a:r>
                      <a:endParaRPr lang="en-IN" sz="2400" dirty="0">
                        <a:latin typeface="Times New Roman"/>
                        <a:ea typeface="Times New Roman"/>
                        <a:cs typeface="Times New Roman"/>
                      </a:endParaRPr>
                    </a:p>
                  </a:txBody>
                  <a:tcPr marL="68580" marR="68580" marT="0" marB="0"/>
                </a:tc>
                <a:extLst>
                  <a:ext uri="{0D108BD9-81ED-4DB2-BD59-A6C34878D82A}">
                    <a16:rowId xmlns:a16="http://schemas.microsoft.com/office/drawing/2014/main" xmlns="" val="10005"/>
                  </a:ext>
                </a:extLst>
              </a:tr>
            </a:tbl>
          </a:graphicData>
        </a:graphic>
      </p:graphicFrame>
      <p:sp>
        <p:nvSpPr>
          <p:cNvPr id="3" name="Title 1"/>
          <p:cNvSpPr>
            <a:spLocks noGrp="1"/>
          </p:cNvSpPr>
          <p:nvPr>
            <p:ph type="title"/>
          </p:nvPr>
        </p:nvSpPr>
        <p:spPr>
          <a:xfrm>
            <a:off x="457200" y="142852"/>
            <a:ext cx="8229600" cy="725471"/>
          </a:xfrm>
        </p:spPr>
        <p:txBody>
          <a:bodyPr>
            <a:noAutofit/>
          </a:bodyPr>
          <a:lstStyle/>
          <a:p>
            <a:r>
              <a:rPr lang="en-GB" sz="3000" b="1" dirty="0"/>
              <a:t>Relationship between Economic Concepts and Business Decisions</a:t>
            </a:r>
            <a:endParaRPr lang="en-IN" sz="3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554"/>
            <a:ext cx="8229600" cy="868347"/>
          </a:xfrm>
        </p:spPr>
        <p:txBody>
          <a:bodyPr>
            <a:noAutofit/>
          </a:bodyPr>
          <a:lstStyle/>
          <a:p>
            <a:r>
              <a:rPr lang="en-GB" sz="3200" b="1" dirty="0"/>
              <a:t>1.3 Basic tools/concepts for Business Economics analysis</a:t>
            </a:r>
            <a:endParaRPr lang="en-IN" sz="3200" dirty="0"/>
          </a:p>
        </p:txBody>
      </p:sp>
      <p:sp>
        <p:nvSpPr>
          <p:cNvPr id="3" name="Content Placeholder 2"/>
          <p:cNvSpPr>
            <a:spLocks noGrp="1"/>
          </p:cNvSpPr>
          <p:nvPr>
            <p:ph idx="1"/>
          </p:nvPr>
        </p:nvSpPr>
        <p:spPr>
          <a:xfrm>
            <a:off x="457200" y="908720"/>
            <a:ext cx="8229600" cy="5572164"/>
          </a:xfrm>
        </p:spPr>
        <p:txBody>
          <a:bodyPr>
            <a:noAutofit/>
          </a:bodyPr>
          <a:lstStyle/>
          <a:p>
            <a:pPr>
              <a:lnSpc>
                <a:spcPct val="110000"/>
              </a:lnSpc>
              <a:spcBef>
                <a:spcPts val="0"/>
              </a:spcBef>
              <a:buNone/>
            </a:pPr>
            <a:r>
              <a:rPr lang="en-GB" sz="2800" b="1" dirty="0"/>
              <a:t>(A) Opportunity Cost:</a:t>
            </a:r>
            <a:endParaRPr lang="en-IN" sz="2800" dirty="0"/>
          </a:p>
          <a:p>
            <a:pPr>
              <a:lnSpc>
                <a:spcPct val="110000"/>
              </a:lnSpc>
              <a:spcBef>
                <a:spcPts val="0"/>
              </a:spcBef>
              <a:buNone/>
            </a:pPr>
            <a:r>
              <a:rPr lang="en-GB" sz="2800" dirty="0"/>
              <a:t>Think about the different options you face in life, like</a:t>
            </a:r>
            <a:endParaRPr lang="en-IN" sz="2800" dirty="0"/>
          </a:p>
          <a:p>
            <a:pPr lvl="0">
              <a:lnSpc>
                <a:spcPct val="110000"/>
              </a:lnSpc>
              <a:spcBef>
                <a:spcPts val="0"/>
              </a:spcBef>
            </a:pPr>
            <a:r>
              <a:rPr lang="en-US" sz="2800" dirty="0"/>
              <a:t>Whether to go to college or to work?</a:t>
            </a:r>
            <a:endParaRPr lang="en-IN" sz="2800" dirty="0"/>
          </a:p>
          <a:p>
            <a:pPr lvl="0">
              <a:lnSpc>
                <a:spcPct val="110000"/>
              </a:lnSpc>
              <a:spcBef>
                <a:spcPts val="0"/>
              </a:spcBef>
            </a:pPr>
            <a:r>
              <a:rPr lang="en-US" sz="2800" dirty="0"/>
              <a:t>Whether to study or go out on a date?</a:t>
            </a:r>
            <a:endParaRPr lang="en-IN" sz="2800" dirty="0"/>
          </a:p>
          <a:p>
            <a:pPr lvl="0">
              <a:lnSpc>
                <a:spcPct val="110000"/>
              </a:lnSpc>
              <a:spcBef>
                <a:spcPts val="0"/>
              </a:spcBef>
            </a:pPr>
            <a:r>
              <a:rPr lang="en-US" sz="2800" dirty="0"/>
              <a:t>Whether to go to class or sleep in?</a:t>
            </a:r>
            <a:endParaRPr lang="en-IN" sz="2800" dirty="0"/>
          </a:p>
          <a:p>
            <a:pPr marL="0" indent="0">
              <a:lnSpc>
                <a:spcPct val="110000"/>
              </a:lnSpc>
              <a:spcBef>
                <a:spcPts val="0"/>
              </a:spcBef>
              <a:buNone/>
            </a:pPr>
            <a:r>
              <a:rPr lang="en-US" sz="2800" dirty="0"/>
              <a:t>The </a:t>
            </a:r>
            <a:r>
              <a:rPr lang="en-US" sz="2800" i="1" dirty="0"/>
              <a:t>opportunity cost</a:t>
            </a:r>
            <a:r>
              <a:rPr lang="en-US" sz="2800" dirty="0"/>
              <a:t> of an item is what you give up to obtain that item.</a:t>
            </a:r>
            <a:endParaRPr lang="en-IN" sz="2800" dirty="0"/>
          </a:p>
          <a:p>
            <a:pPr>
              <a:lnSpc>
                <a:spcPct val="110000"/>
              </a:lnSpc>
              <a:spcBef>
                <a:spcPts val="0"/>
              </a:spcBef>
              <a:buNone/>
            </a:pPr>
            <a:r>
              <a:rPr lang="en-US" sz="2800" dirty="0"/>
              <a:t>The choice and sacrifice needs to be made because;</a:t>
            </a:r>
            <a:endParaRPr lang="en-IN" sz="2800" dirty="0"/>
          </a:p>
          <a:p>
            <a:pPr lvl="0">
              <a:lnSpc>
                <a:spcPct val="110000"/>
              </a:lnSpc>
              <a:spcBef>
                <a:spcPts val="0"/>
              </a:spcBef>
            </a:pPr>
            <a:r>
              <a:rPr lang="en-IN" sz="2800" dirty="0"/>
              <a:t>resources are scarce; and</a:t>
            </a:r>
          </a:p>
          <a:p>
            <a:pPr lvl="0">
              <a:lnSpc>
                <a:spcPct val="110000"/>
              </a:lnSpc>
              <a:spcBef>
                <a:spcPts val="0"/>
              </a:spcBef>
            </a:pPr>
            <a:r>
              <a:rPr lang="en-IN" sz="2800" dirty="0"/>
              <a:t>resources have alternative uses.</a:t>
            </a:r>
          </a:p>
          <a:p>
            <a:pPr marL="0" lvl="0" indent="0">
              <a:lnSpc>
                <a:spcPct val="110000"/>
              </a:lnSpc>
              <a:spcBef>
                <a:spcPts val="0"/>
              </a:spcBef>
              <a:buNone/>
            </a:pPr>
            <a:r>
              <a:rPr lang="en-IN" sz="2800" dirty="0"/>
              <a:t>The concept of opportunity cost is used to determine factor incomes like rent, interest and wages.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554"/>
            <a:ext cx="8229600" cy="868347"/>
          </a:xfrm>
        </p:spPr>
        <p:txBody>
          <a:bodyPr>
            <a:noAutofit/>
          </a:bodyPr>
          <a:lstStyle/>
          <a:p>
            <a:r>
              <a:rPr lang="en-GB" sz="3200" b="1" dirty="0"/>
              <a:t>1.3 Basic tools/concepts for Business Economics analysis</a:t>
            </a:r>
            <a:endParaRPr lang="en-IN" sz="3200" dirty="0"/>
          </a:p>
        </p:txBody>
      </p:sp>
      <p:sp>
        <p:nvSpPr>
          <p:cNvPr id="3" name="Content Placeholder 2"/>
          <p:cNvSpPr>
            <a:spLocks noGrp="1"/>
          </p:cNvSpPr>
          <p:nvPr>
            <p:ph idx="1"/>
          </p:nvPr>
        </p:nvSpPr>
        <p:spPr>
          <a:xfrm>
            <a:off x="457200" y="980728"/>
            <a:ext cx="8229600" cy="5572164"/>
          </a:xfrm>
        </p:spPr>
        <p:txBody>
          <a:bodyPr>
            <a:noAutofit/>
          </a:bodyPr>
          <a:lstStyle/>
          <a:p>
            <a:pPr>
              <a:lnSpc>
                <a:spcPct val="121000"/>
              </a:lnSpc>
              <a:spcBef>
                <a:spcPts val="0"/>
              </a:spcBef>
              <a:buNone/>
            </a:pPr>
            <a:r>
              <a:rPr lang="en-IN" sz="2800" b="1" dirty="0"/>
              <a:t>(B) Marginalism and Incrementalism</a:t>
            </a:r>
            <a:endParaRPr lang="en-IN" sz="2800" dirty="0"/>
          </a:p>
          <a:p>
            <a:pPr>
              <a:lnSpc>
                <a:spcPct val="121000"/>
              </a:lnSpc>
              <a:spcBef>
                <a:spcPts val="0"/>
              </a:spcBef>
            </a:pPr>
            <a:r>
              <a:rPr lang="en-IN" sz="2800" b="1" dirty="0"/>
              <a:t>Marginalism </a:t>
            </a:r>
            <a:r>
              <a:rPr lang="en-IN" sz="2800" dirty="0"/>
              <a:t>is at the base of economic decision making. Economic choice usually involves some adjustment or change from the existing situation. Therefore, decisions regarding use of resources have to be made ‘at the margin’. This is referred to as </a:t>
            </a:r>
            <a:r>
              <a:rPr lang="en-IN" sz="2800" b="1" dirty="0"/>
              <a:t>marginalism.</a:t>
            </a:r>
            <a:endParaRPr lang="en-IN" sz="2800" dirty="0"/>
          </a:p>
          <a:p>
            <a:pPr>
              <a:lnSpc>
                <a:spcPct val="121000"/>
              </a:lnSpc>
              <a:spcBef>
                <a:spcPts val="0"/>
              </a:spcBef>
            </a:pPr>
            <a:r>
              <a:rPr lang="en-IN" sz="2800" b="1" dirty="0"/>
              <a:t>Marginal means addition or extra. </a:t>
            </a:r>
            <a:r>
              <a:rPr lang="en-IN" sz="2800" dirty="0"/>
              <a:t>Mathematically, marginal is denoted by a small unit change and is expressed by the symbol ∆.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554"/>
            <a:ext cx="8229600" cy="868347"/>
          </a:xfrm>
        </p:spPr>
        <p:txBody>
          <a:bodyPr>
            <a:noAutofit/>
          </a:bodyPr>
          <a:lstStyle/>
          <a:p>
            <a:r>
              <a:rPr lang="en-GB" sz="3200" b="1" dirty="0"/>
              <a:t>1.3 Basic tools/concepts for Business Economics analysis</a:t>
            </a:r>
            <a:endParaRPr lang="en-IN" sz="3200" dirty="0"/>
          </a:p>
        </p:txBody>
      </p:sp>
      <p:sp>
        <p:nvSpPr>
          <p:cNvPr id="3" name="Content Placeholder 2"/>
          <p:cNvSpPr>
            <a:spLocks noGrp="1"/>
          </p:cNvSpPr>
          <p:nvPr>
            <p:ph idx="1"/>
          </p:nvPr>
        </p:nvSpPr>
        <p:spPr>
          <a:xfrm>
            <a:off x="457200" y="1285860"/>
            <a:ext cx="8229600" cy="5357850"/>
          </a:xfrm>
        </p:spPr>
        <p:txBody>
          <a:bodyPr>
            <a:noAutofit/>
          </a:bodyPr>
          <a:lstStyle/>
          <a:p>
            <a:pPr>
              <a:lnSpc>
                <a:spcPct val="121000"/>
              </a:lnSpc>
              <a:spcBef>
                <a:spcPts val="0"/>
              </a:spcBef>
              <a:buNone/>
            </a:pPr>
            <a:r>
              <a:rPr lang="en-IN" sz="2800" b="1" dirty="0"/>
              <a:t>Incrementalism</a:t>
            </a:r>
            <a:endParaRPr lang="en-IN" sz="2800" dirty="0"/>
          </a:p>
          <a:p>
            <a:pPr marL="0" indent="0">
              <a:lnSpc>
                <a:spcPct val="121000"/>
              </a:lnSpc>
              <a:spcBef>
                <a:spcPts val="0"/>
              </a:spcBef>
              <a:buNone/>
            </a:pPr>
            <a:r>
              <a:rPr lang="en-IN" sz="2800" dirty="0"/>
              <a:t>The term marginal denotes a small unit change, many a times changes take place in ‘chunks’ or ‘batches’, for example, firms do not generally increase production by one more unit, but by a batch of additional units. In such situations the concept used is Incrementalism.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42844" y="3857628"/>
          <a:ext cx="8846853" cy="2687983"/>
        </p:xfrm>
        <a:graphic>
          <a:graphicData uri="http://schemas.openxmlformats.org/drawingml/2006/table">
            <a:tbl>
              <a:tblPr firstRow="1" bandRow="1">
                <a:tableStyleId>{5940675A-B579-460E-94D1-54222C63F5DA}</a:tableStyleId>
              </a:tblPr>
              <a:tblGrid>
                <a:gridCol w="4714908">
                  <a:extLst>
                    <a:ext uri="{9D8B030D-6E8A-4147-A177-3AD203B41FA5}">
                      <a16:colId xmlns:a16="http://schemas.microsoft.com/office/drawing/2014/main" xmlns="" val="20000"/>
                    </a:ext>
                  </a:extLst>
                </a:gridCol>
                <a:gridCol w="4131945">
                  <a:extLst>
                    <a:ext uri="{9D8B030D-6E8A-4147-A177-3AD203B41FA5}">
                      <a16:colId xmlns:a16="http://schemas.microsoft.com/office/drawing/2014/main" xmlns="" val="20001"/>
                    </a:ext>
                  </a:extLst>
                </a:gridCol>
              </a:tblGrid>
              <a:tr h="439627">
                <a:tc>
                  <a:txBody>
                    <a:bodyPr/>
                    <a:lstStyle/>
                    <a:p>
                      <a:pPr marL="0" marR="0" algn="ctr">
                        <a:spcBef>
                          <a:spcPts val="0"/>
                        </a:spcBef>
                        <a:spcAft>
                          <a:spcPts val="0"/>
                        </a:spcAft>
                        <a:tabLst>
                          <a:tab pos="638175" algn="l"/>
                        </a:tabLst>
                      </a:pPr>
                      <a:r>
                        <a:rPr lang="en-GB" sz="2400" b="1" dirty="0">
                          <a:latin typeface="Times New Roman"/>
                          <a:ea typeface="Times New Roman"/>
                          <a:cs typeface="Times New Roman"/>
                        </a:rPr>
                        <a:t>Change in Total</a:t>
                      </a:r>
                      <a:endParaRPr lang="en-IN" sz="2400" dirty="0">
                        <a:latin typeface="Times New Roman"/>
                        <a:ea typeface="Times New Roman"/>
                        <a:cs typeface="Times New Roman"/>
                      </a:endParaRPr>
                    </a:p>
                  </a:txBody>
                  <a:tcPr marL="68580" marR="68580" marT="0" marB="0"/>
                </a:tc>
                <a:tc>
                  <a:txBody>
                    <a:bodyPr/>
                    <a:lstStyle/>
                    <a:p>
                      <a:pPr marL="0" marR="0" algn="ctr">
                        <a:spcBef>
                          <a:spcPts val="0"/>
                        </a:spcBef>
                        <a:spcAft>
                          <a:spcPts val="0"/>
                        </a:spcAft>
                        <a:tabLst>
                          <a:tab pos="638175" algn="l"/>
                        </a:tabLst>
                      </a:pPr>
                      <a:r>
                        <a:rPr lang="en-GB" sz="2400" b="1">
                          <a:latin typeface="Times New Roman"/>
                          <a:ea typeface="Times New Roman"/>
                          <a:cs typeface="Times New Roman"/>
                        </a:rPr>
                        <a:t>Marginal</a:t>
                      </a:r>
                      <a:endParaRPr lang="en-IN" sz="2400">
                        <a:latin typeface="Times New Roman"/>
                        <a:ea typeface="Times New Roman"/>
                        <a:cs typeface="Times New Roman"/>
                      </a:endParaRPr>
                    </a:p>
                  </a:txBody>
                  <a:tcPr marL="68580" marR="68580" marT="0" marB="0"/>
                </a:tc>
                <a:extLst>
                  <a:ext uri="{0D108BD9-81ED-4DB2-BD59-A6C34878D82A}">
                    <a16:rowId xmlns:a16="http://schemas.microsoft.com/office/drawing/2014/main" xmlns="" val="10000"/>
                  </a:ext>
                </a:extLst>
              </a:tr>
              <a:tr h="525237">
                <a:tc>
                  <a:txBody>
                    <a:bodyPr/>
                    <a:lstStyle/>
                    <a:p>
                      <a:pPr marL="0" marR="0" algn="just">
                        <a:spcBef>
                          <a:spcPts val="0"/>
                        </a:spcBef>
                        <a:spcAft>
                          <a:spcPts val="0"/>
                        </a:spcAft>
                        <a:tabLst>
                          <a:tab pos="638175" algn="l"/>
                        </a:tabLst>
                      </a:pPr>
                      <a:r>
                        <a:rPr lang="en-GB" sz="2400" dirty="0">
                          <a:latin typeface="Times New Roman"/>
                          <a:ea typeface="Times New Roman"/>
                          <a:cs typeface="Times New Roman"/>
                        </a:rPr>
                        <a:t>Total values are increasing</a:t>
                      </a:r>
                      <a:endParaRPr lang="en-IN" sz="2400" dirty="0">
                        <a:latin typeface="Times New Roman"/>
                        <a:ea typeface="Times New Roman"/>
                        <a:cs typeface="Times New Roman"/>
                      </a:endParaRPr>
                    </a:p>
                  </a:txBody>
                  <a:tcPr marL="68580" marR="68580" marT="0" marB="0"/>
                </a:tc>
                <a:tc>
                  <a:txBody>
                    <a:bodyPr/>
                    <a:lstStyle/>
                    <a:p>
                      <a:pPr marL="0" marR="0" algn="just">
                        <a:spcBef>
                          <a:spcPts val="0"/>
                        </a:spcBef>
                        <a:spcAft>
                          <a:spcPts val="0"/>
                        </a:spcAft>
                        <a:tabLst>
                          <a:tab pos="638175" algn="l"/>
                        </a:tabLst>
                      </a:pPr>
                      <a:r>
                        <a:rPr lang="en-GB" sz="2400">
                          <a:latin typeface="Times New Roman"/>
                          <a:ea typeface="Times New Roman"/>
                          <a:cs typeface="Times New Roman"/>
                        </a:rPr>
                        <a:t>Marginal values will be positive</a:t>
                      </a:r>
                      <a:endParaRPr lang="en-IN" sz="2400">
                        <a:latin typeface="Times New Roman"/>
                        <a:ea typeface="Times New Roman"/>
                        <a:cs typeface="Times New Roman"/>
                      </a:endParaRPr>
                    </a:p>
                  </a:txBody>
                  <a:tcPr marL="68580" marR="68580" marT="0" marB="0"/>
                </a:tc>
                <a:extLst>
                  <a:ext uri="{0D108BD9-81ED-4DB2-BD59-A6C34878D82A}">
                    <a16:rowId xmlns:a16="http://schemas.microsoft.com/office/drawing/2014/main" xmlns="" val="10001"/>
                  </a:ext>
                </a:extLst>
              </a:tr>
              <a:tr h="491533">
                <a:tc>
                  <a:txBody>
                    <a:bodyPr/>
                    <a:lstStyle/>
                    <a:p>
                      <a:pPr marL="0" marR="0" algn="just">
                        <a:spcBef>
                          <a:spcPts val="0"/>
                        </a:spcBef>
                        <a:spcAft>
                          <a:spcPts val="0"/>
                        </a:spcAft>
                        <a:tabLst>
                          <a:tab pos="638175" algn="l"/>
                        </a:tabLst>
                      </a:pPr>
                      <a:r>
                        <a:rPr lang="en-GB" sz="2400">
                          <a:latin typeface="Times New Roman"/>
                          <a:ea typeface="Times New Roman"/>
                          <a:cs typeface="Times New Roman"/>
                        </a:rPr>
                        <a:t>Total values are declining</a:t>
                      </a:r>
                      <a:endParaRPr lang="en-IN" sz="2400">
                        <a:latin typeface="Times New Roman"/>
                        <a:ea typeface="Times New Roman"/>
                        <a:cs typeface="Times New Roman"/>
                      </a:endParaRPr>
                    </a:p>
                  </a:txBody>
                  <a:tcPr marL="68580" marR="68580" marT="0" marB="0"/>
                </a:tc>
                <a:tc>
                  <a:txBody>
                    <a:bodyPr/>
                    <a:lstStyle/>
                    <a:p>
                      <a:pPr marL="0" marR="0" algn="just">
                        <a:spcBef>
                          <a:spcPts val="0"/>
                        </a:spcBef>
                        <a:spcAft>
                          <a:spcPts val="0"/>
                        </a:spcAft>
                        <a:tabLst>
                          <a:tab pos="638175" algn="l"/>
                        </a:tabLst>
                      </a:pPr>
                      <a:r>
                        <a:rPr lang="en-GB" sz="2400">
                          <a:latin typeface="Times New Roman"/>
                          <a:ea typeface="Times New Roman"/>
                          <a:cs typeface="Times New Roman"/>
                        </a:rPr>
                        <a:t>Marginal values will be negative</a:t>
                      </a:r>
                      <a:endParaRPr lang="en-IN" sz="2400">
                        <a:latin typeface="Times New Roman"/>
                        <a:ea typeface="Times New Roman"/>
                        <a:cs typeface="Times New Roman"/>
                      </a:endParaRPr>
                    </a:p>
                  </a:txBody>
                  <a:tcPr marL="68580" marR="68580" marT="0" marB="0"/>
                </a:tc>
                <a:extLst>
                  <a:ext uri="{0D108BD9-81ED-4DB2-BD59-A6C34878D82A}">
                    <a16:rowId xmlns:a16="http://schemas.microsoft.com/office/drawing/2014/main" xmlns="" val="10002"/>
                  </a:ext>
                </a:extLst>
              </a:tr>
              <a:tr h="500066">
                <a:tc>
                  <a:txBody>
                    <a:bodyPr/>
                    <a:lstStyle/>
                    <a:p>
                      <a:pPr marL="0" marR="0" algn="just">
                        <a:spcBef>
                          <a:spcPts val="0"/>
                        </a:spcBef>
                        <a:spcAft>
                          <a:spcPts val="0"/>
                        </a:spcAft>
                        <a:tabLst>
                          <a:tab pos="638175" algn="l"/>
                        </a:tabLst>
                      </a:pPr>
                      <a:r>
                        <a:rPr lang="en-GB" sz="2400">
                          <a:latin typeface="Times New Roman"/>
                          <a:ea typeface="Times New Roman"/>
                          <a:cs typeface="Times New Roman"/>
                        </a:rPr>
                        <a:t>Total value rise at an increasing rate</a:t>
                      </a:r>
                      <a:endParaRPr lang="en-IN" sz="2400">
                        <a:latin typeface="Times New Roman"/>
                        <a:ea typeface="Times New Roman"/>
                        <a:cs typeface="Times New Roman"/>
                      </a:endParaRPr>
                    </a:p>
                  </a:txBody>
                  <a:tcPr marL="68580" marR="68580" marT="0" marB="0"/>
                </a:tc>
                <a:tc>
                  <a:txBody>
                    <a:bodyPr/>
                    <a:lstStyle/>
                    <a:p>
                      <a:pPr marL="0" marR="0" algn="just">
                        <a:spcBef>
                          <a:spcPts val="0"/>
                        </a:spcBef>
                        <a:spcAft>
                          <a:spcPts val="0"/>
                        </a:spcAft>
                        <a:tabLst>
                          <a:tab pos="638175" algn="l"/>
                        </a:tabLst>
                      </a:pPr>
                      <a:r>
                        <a:rPr lang="en-GB" sz="2400">
                          <a:latin typeface="Times New Roman"/>
                          <a:ea typeface="Times New Roman"/>
                          <a:cs typeface="Times New Roman"/>
                        </a:rPr>
                        <a:t>Marginal values will rise</a:t>
                      </a:r>
                      <a:endParaRPr lang="en-IN" sz="2400">
                        <a:latin typeface="Times New Roman"/>
                        <a:ea typeface="Times New Roman"/>
                        <a:cs typeface="Times New Roman"/>
                      </a:endParaRPr>
                    </a:p>
                  </a:txBody>
                  <a:tcPr marL="68580" marR="68580" marT="0" marB="0"/>
                </a:tc>
                <a:extLst>
                  <a:ext uri="{0D108BD9-81ED-4DB2-BD59-A6C34878D82A}">
                    <a16:rowId xmlns:a16="http://schemas.microsoft.com/office/drawing/2014/main" xmlns="" val="10003"/>
                  </a:ext>
                </a:extLst>
              </a:tr>
              <a:tr h="714380">
                <a:tc>
                  <a:txBody>
                    <a:bodyPr/>
                    <a:lstStyle/>
                    <a:p>
                      <a:pPr marL="0" marR="0" algn="just">
                        <a:spcBef>
                          <a:spcPts val="0"/>
                        </a:spcBef>
                        <a:spcAft>
                          <a:spcPts val="0"/>
                        </a:spcAft>
                        <a:tabLst>
                          <a:tab pos="638175" algn="l"/>
                        </a:tabLst>
                      </a:pPr>
                      <a:r>
                        <a:rPr lang="en-GB" sz="2400" dirty="0">
                          <a:latin typeface="Times New Roman"/>
                          <a:ea typeface="Times New Roman"/>
                          <a:cs typeface="Times New Roman"/>
                        </a:rPr>
                        <a:t>Total values rise at an diminishing rate</a:t>
                      </a:r>
                      <a:endParaRPr lang="en-IN" sz="2400" dirty="0">
                        <a:latin typeface="Times New Roman"/>
                        <a:ea typeface="Times New Roman"/>
                        <a:cs typeface="Times New Roman"/>
                      </a:endParaRPr>
                    </a:p>
                  </a:txBody>
                  <a:tcPr marL="68580" marR="68580" marT="0" marB="0"/>
                </a:tc>
                <a:tc>
                  <a:txBody>
                    <a:bodyPr/>
                    <a:lstStyle/>
                    <a:p>
                      <a:pPr marL="0" marR="0" algn="just">
                        <a:spcBef>
                          <a:spcPts val="0"/>
                        </a:spcBef>
                        <a:spcAft>
                          <a:spcPts val="0"/>
                        </a:spcAft>
                        <a:tabLst>
                          <a:tab pos="638175" algn="l"/>
                        </a:tabLst>
                      </a:pPr>
                      <a:r>
                        <a:rPr lang="en-GB" sz="2400" dirty="0">
                          <a:latin typeface="Times New Roman"/>
                          <a:ea typeface="Times New Roman"/>
                          <a:cs typeface="Times New Roman"/>
                        </a:rPr>
                        <a:t>Marginal values will fall</a:t>
                      </a:r>
                      <a:endParaRPr lang="en-IN" sz="2400" dirty="0">
                        <a:latin typeface="Times New Roman"/>
                        <a:ea typeface="Times New Roman"/>
                        <a:cs typeface="Times New Roman"/>
                      </a:endParaRPr>
                    </a:p>
                  </a:txBody>
                  <a:tcPr marL="68580" marR="68580" marT="0" marB="0"/>
                </a:tc>
                <a:extLst>
                  <a:ext uri="{0D108BD9-81ED-4DB2-BD59-A6C34878D82A}">
                    <a16:rowId xmlns:a16="http://schemas.microsoft.com/office/drawing/2014/main" xmlns="" val="10004"/>
                  </a:ext>
                </a:extLst>
              </a:tr>
            </a:tbl>
          </a:graphicData>
        </a:graphic>
      </p:graphicFrame>
      <p:sp>
        <p:nvSpPr>
          <p:cNvPr id="3" name="Title 1"/>
          <p:cNvSpPr>
            <a:spLocks noGrp="1"/>
          </p:cNvSpPr>
          <p:nvPr>
            <p:ph type="title"/>
          </p:nvPr>
        </p:nvSpPr>
        <p:spPr>
          <a:xfrm>
            <a:off x="457200" y="142852"/>
            <a:ext cx="8229600" cy="725471"/>
          </a:xfrm>
        </p:spPr>
        <p:txBody>
          <a:bodyPr>
            <a:noAutofit/>
          </a:bodyPr>
          <a:lstStyle/>
          <a:p>
            <a:r>
              <a:rPr lang="en-IN" sz="3200" b="1" dirty="0"/>
              <a:t>1.4 Relationship between Total, Average and Marginal</a:t>
            </a:r>
            <a:endParaRPr lang="en-IN" sz="3000" dirty="0"/>
          </a:p>
        </p:txBody>
      </p:sp>
      <p:sp>
        <p:nvSpPr>
          <p:cNvPr id="4" name="Content Placeholder 2"/>
          <p:cNvSpPr txBox="1">
            <a:spLocks/>
          </p:cNvSpPr>
          <p:nvPr/>
        </p:nvSpPr>
        <p:spPr>
          <a:xfrm>
            <a:off x="457200" y="1071546"/>
            <a:ext cx="8229600" cy="2714644"/>
          </a:xfrm>
          <a:prstGeom prst="rect">
            <a:avLst/>
          </a:prstGeom>
        </p:spPr>
        <p:txBody>
          <a:bodyPr vert="horz" lIns="91440" tIns="45720" rIns="91440" bIns="45720" rtlCol="0">
            <a:noAutofit/>
          </a:bodyPr>
          <a:lstStyle/>
          <a:p>
            <a:pPr marL="361950" lvl="0" indent="-361950">
              <a:lnSpc>
                <a:spcPct val="121000"/>
              </a:lnSpc>
              <a:buFont typeface="+mj-lt"/>
              <a:buAutoNum type="romanLcPeriod"/>
            </a:pPr>
            <a:r>
              <a:rPr lang="en-IN" sz="2800" b="1" dirty="0"/>
              <a:t>Total and Marginal: </a:t>
            </a:r>
          </a:p>
          <a:p>
            <a:pPr marL="361950" lvl="0">
              <a:lnSpc>
                <a:spcPct val="121000"/>
              </a:lnSpc>
            </a:pPr>
            <a:r>
              <a:rPr lang="en-IN" sz="2800" dirty="0"/>
              <a:t>Marginal measures any change in the total values. When a total value changes it is reflected in the marginal measurement. For example, changes in total utility are measured by marginal utility.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142852"/>
            <a:ext cx="8229600" cy="725471"/>
          </a:xfrm>
        </p:spPr>
        <p:txBody>
          <a:bodyPr>
            <a:noAutofit/>
          </a:bodyPr>
          <a:lstStyle/>
          <a:p>
            <a:r>
              <a:rPr lang="en-IN" sz="3200" b="1" dirty="0"/>
              <a:t>1.4 Relationship between Total, Average and Marginal</a:t>
            </a:r>
            <a:endParaRPr lang="en-IN" sz="3000" dirty="0"/>
          </a:p>
        </p:txBody>
      </p:sp>
      <p:sp>
        <p:nvSpPr>
          <p:cNvPr id="4" name="Content Placeholder 2"/>
          <p:cNvSpPr txBox="1">
            <a:spLocks/>
          </p:cNvSpPr>
          <p:nvPr/>
        </p:nvSpPr>
        <p:spPr>
          <a:xfrm>
            <a:off x="457200" y="980728"/>
            <a:ext cx="8229600" cy="5643602"/>
          </a:xfrm>
          <a:prstGeom prst="rect">
            <a:avLst/>
          </a:prstGeom>
        </p:spPr>
        <p:txBody>
          <a:bodyPr vert="horz" lIns="91440" tIns="45720" rIns="91440" bIns="45720" rtlCol="0">
            <a:noAutofit/>
          </a:bodyPr>
          <a:lstStyle/>
          <a:p>
            <a:pPr marL="571500" lvl="0" indent="-571500">
              <a:lnSpc>
                <a:spcPct val="110000"/>
              </a:lnSpc>
              <a:buFont typeface="+mj-lt"/>
              <a:buAutoNum type="romanLcPeriod" startAt="2"/>
            </a:pPr>
            <a:r>
              <a:rPr lang="en-IN" sz="2600" b="1" dirty="0">
                <a:latin typeface="+mj-lt"/>
              </a:rPr>
              <a:t>Marginal and Average: </a:t>
            </a:r>
            <a:r>
              <a:rPr lang="en-IN" sz="2600" dirty="0">
                <a:latin typeface="+mj-lt"/>
              </a:rPr>
              <a:t>Average measures the arithmetic mean. In economics average is calculated by dividing a dependent total value by a relevant independent value. For e.g. average product (AP) is measured as total product/Units of labour used.</a:t>
            </a:r>
          </a:p>
          <a:p>
            <a:pPr marL="361950" lvl="0" indent="-361950">
              <a:lnSpc>
                <a:spcPct val="110000"/>
              </a:lnSpc>
              <a:buFont typeface="+mj-lt"/>
              <a:buAutoNum type="romanLcPeriod" startAt="2"/>
            </a:pPr>
            <a:endParaRPr lang="en-IN" sz="2600" dirty="0">
              <a:latin typeface="+mj-lt"/>
            </a:endParaRPr>
          </a:p>
          <a:p>
            <a:pPr marL="270510" marR="0" algn="just">
              <a:lnSpc>
                <a:spcPct val="110000"/>
              </a:lnSpc>
              <a:tabLst>
                <a:tab pos="270510" algn="l"/>
              </a:tabLst>
            </a:pPr>
            <a:endParaRPr lang="en-IN" sz="2600" dirty="0">
              <a:latin typeface="+mj-lt"/>
              <a:ea typeface="Times New Roman"/>
            </a:endParaRPr>
          </a:p>
          <a:p>
            <a:pPr marR="0" algn="just">
              <a:lnSpc>
                <a:spcPct val="110000"/>
              </a:lnSpc>
            </a:pPr>
            <a:r>
              <a:rPr lang="en-IN" sz="2600" dirty="0">
                <a:latin typeface="+mj-lt"/>
                <a:ea typeface="Times New Roman"/>
              </a:rPr>
              <a:t>The relationship between average values and marginal values can be explained as follows:</a:t>
            </a:r>
          </a:p>
          <a:p>
            <a:pPr marL="342900" marR="0" lvl="0" indent="-342900" algn="just">
              <a:lnSpc>
                <a:spcPct val="110000"/>
              </a:lnSpc>
              <a:buFont typeface="+mj-lt"/>
              <a:buAutoNum type="alphaLcParenBoth"/>
              <a:tabLst>
                <a:tab pos="270510" algn="l"/>
              </a:tabLst>
            </a:pPr>
            <a:r>
              <a:rPr lang="en-IN" sz="2600" dirty="0">
                <a:latin typeface="+mj-lt"/>
                <a:ea typeface="Times New Roman"/>
              </a:rPr>
              <a:t>When marginal is greater than average, average will rise.</a:t>
            </a:r>
          </a:p>
          <a:p>
            <a:pPr marL="342900" marR="0" lvl="0" indent="-342900" algn="just">
              <a:lnSpc>
                <a:spcPct val="110000"/>
              </a:lnSpc>
              <a:buFont typeface="+mj-lt"/>
              <a:buAutoNum type="alphaLcParenBoth"/>
              <a:tabLst>
                <a:tab pos="270510" algn="l"/>
              </a:tabLst>
            </a:pPr>
            <a:r>
              <a:rPr lang="en-IN" sz="2600" dirty="0">
                <a:latin typeface="+mj-lt"/>
                <a:ea typeface="Times New Roman"/>
              </a:rPr>
              <a:t>When marginal is equal to average, average will remain constant.</a:t>
            </a:r>
          </a:p>
          <a:p>
            <a:pPr marL="342900" marR="0" lvl="0" indent="-342900" algn="just">
              <a:lnSpc>
                <a:spcPct val="110000"/>
              </a:lnSpc>
              <a:buFont typeface="+mj-lt"/>
              <a:buAutoNum type="alphaLcParenBoth"/>
              <a:tabLst>
                <a:tab pos="270510" algn="l"/>
              </a:tabLst>
            </a:pPr>
            <a:r>
              <a:rPr lang="en-IN" sz="2600" dirty="0">
                <a:latin typeface="+mj-lt"/>
                <a:ea typeface="Times New Roman"/>
              </a:rPr>
              <a:t>When marginal is less than average, average will fall.</a:t>
            </a:r>
          </a:p>
          <a:p>
            <a:pPr marL="361950" indent="-361950">
              <a:lnSpc>
                <a:spcPct val="110000"/>
              </a:lnSpc>
            </a:pPr>
            <a:endParaRPr lang="en-IN" sz="2600" dirty="0">
              <a:latin typeface="+mj-lt"/>
            </a:endParaRPr>
          </a:p>
          <a:p>
            <a:pPr>
              <a:lnSpc>
                <a:spcPct val="110000"/>
              </a:lnSpc>
            </a:pPr>
            <a:r>
              <a:rPr lang="en-IN" sz="2600" dirty="0">
                <a:latin typeface="+mj-lt"/>
              </a:rPr>
              <a:t> </a:t>
            </a:r>
          </a:p>
          <a:p>
            <a:pPr>
              <a:lnSpc>
                <a:spcPct val="110000"/>
              </a:lnSpc>
            </a:pPr>
            <a:r>
              <a:rPr lang="en-IN" sz="2600" b="1" dirty="0">
                <a:latin typeface="+mj-lt"/>
              </a:rPr>
              <a:t> </a:t>
            </a:r>
          </a:p>
          <a:p>
            <a:pPr>
              <a:lnSpc>
                <a:spcPct val="110000"/>
              </a:lnSpc>
            </a:pPr>
            <a:endParaRPr lang="en-IN" sz="2600" b="1" dirty="0">
              <a:latin typeface="+mj-lt"/>
            </a:endParaRPr>
          </a:p>
          <a:p>
            <a:pPr>
              <a:lnSpc>
                <a:spcPct val="110000"/>
              </a:lnSpc>
            </a:pPr>
            <a:endParaRPr lang="en-IN" sz="2600" b="1" dirty="0">
              <a:latin typeface="+mj-lt"/>
            </a:endParaRPr>
          </a:p>
        </p:txBody>
      </p:sp>
      <p:graphicFrame>
        <p:nvGraphicFramePr>
          <p:cNvPr id="159746" name="Object 2"/>
          <p:cNvGraphicFramePr>
            <a:graphicFrameLocks noChangeAspect="1"/>
          </p:cNvGraphicFramePr>
          <p:nvPr/>
        </p:nvGraphicFramePr>
        <p:xfrm>
          <a:off x="1857356" y="3351980"/>
          <a:ext cx="1143008" cy="741170"/>
        </p:xfrm>
        <a:graphic>
          <a:graphicData uri="http://schemas.openxmlformats.org/presentationml/2006/ole">
            <p:oleObj spid="_x0000_s159750" name="Equation" r:id="rId3" imgW="14630400" imgH="9753600" progId="Equation.3">
              <p:embed/>
            </p:oleObj>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142852"/>
            <a:ext cx="8229600" cy="928694"/>
          </a:xfrm>
        </p:spPr>
        <p:txBody>
          <a:bodyPr>
            <a:noAutofit/>
          </a:bodyPr>
          <a:lstStyle/>
          <a:p>
            <a:r>
              <a:rPr lang="en-GB" sz="3200" b="1" dirty="0"/>
              <a:t>1.5 Basic economic relations - functional relations: equations</a:t>
            </a:r>
            <a:endParaRPr lang="en-IN" sz="3200" dirty="0"/>
          </a:p>
        </p:txBody>
      </p:sp>
      <p:sp>
        <p:nvSpPr>
          <p:cNvPr id="4" name="Content Placeholder 2"/>
          <p:cNvSpPr txBox="1">
            <a:spLocks/>
          </p:cNvSpPr>
          <p:nvPr/>
        </p:nvSpPr>
        <p:spPr>
          <a:xfrm>
            <a:off x="457200" y="1214422"/>
            <a:ext cx="8229600" cy="5214974"/>
          </a:xfrm>
          <a:prstGeom prst="rect">
            <a:avLst/>
          </a:prstGeom>
        </p:spPr>
        <p:txBody>
          <a:bodyPr vert="horz" lIns="91440" tIns="45720" rIns="91440" bIns="45720" rtlCol="0">
            <a:noAutofit/>
          </a:bodyPr>
          <a:lstStyle/>
          <a:p>
            <a:pPr>
              <a:lnSpc>
                <a:spcPct val="121000"/>
              </a:lnSpc>
            </a:pPr>
            <a:r>
              <a:rPr lang="en-GB" sz="2800" b="1" dirty="0">
                <a:latin typeface="+mj-lt"/>
              </a:rPr>
              <a:t>(a) Variable</a:t>
            </a:r>
            <a:endParaRPr lang="en-IN" sz="2800" dirty="0">
              <a:latin typeface="+mj-lt"/>
            </a:endParaRPr>
          </a:p>
          <a:p>
            <a:pPr>
              <a:lnSpc>
                <a:spcPct val="121000"/>
              </a:lnSpc>
            </a:pPr>
            <a:r>
              <a:rPr lang="en-GB" sz="2800" i="1" dirty="0">
                <a:latin typeface="+mj-lt"/>
              </a:rPr>
              <a:t>A variable is a magnitude of interest that can be defined and measures.</a:t>
            </a:r>
            <a:r>
              <a:rPr lang="en-GB" sz="2800" dirty="0">
                <a:latin typeface="+mj-lt"/>
              </a:rPr>
              <a:t> In other words a variable is something whose magnitude can change or can take on different values. Variables frequently used in business economics are price, profit, revenue, cost, investment, etc. Since each variable can have different values, it is represented by a symbol. For instance price may be represented by P, cost by C, and so on.</a:t>
            </a:r>
            <a:endParaRPr lang="en-IN" sz="2800" dirty="0">
              <a:latin typeface="+mj-lt"/>
            </a:endParaRPr>
          </a:p>
          <a:p>
            <a:pPr marL="361950" indent="-361950">
              <a:lnSpc>
                <a:spcPct val="121000"/>
              </a:lnSpc>
            </a:pPr>
            <a:endParaRPr lang="en-IN" sz="2600" dirty="0">
              <a:latin typeface="+mj-lt"/>
            </a:endParaRPr>
          </a:p>
          <a:p>
            <a:pPr>
              <a:lnSpc>
                <a:spcPct val="121000"/>
              </a:lnSpc>
            </a:pPr>
            <a:r>
              <a:rPr lang="en-IN" sz="2600" dirty="0">
                <a:latin typeface="+mj-lt"/>
              </a:rPr>
              <a:t> </a:t>
            </a:r>
          </a:p>
          <a:p>
            <a:pPr>
              <a:lnSpc>
                <a:spcPct val="121000"/>
              </a:lnSpc>
            </a:pPr>
            <a:r>
              <a:rPr lang="en-IN" sz="2600" b="1" dirty="0">
                <a:latin typeface="+mj-lt"/>
              </a:rPr>
              <a:t> </a:t>
            </a:r>
          </a:p>
          <a:p>
            <a:pPr>
              <a:lnSpc>
                <a:spcPct val="121000"/>
              </a:lnSpc>
            </a:pPr>
            <a:endParaRPr lang="en-IN" sz="2600" b="1" dirty="0">
              <a:latin typeface="+mj-lt"/>
            </a:endParaRPr>
          </a:p>
          <a:p>
            <a:pPr>
              <a:lnSpc>
                <a:spcPct val="121000"/>
              </a:lnSpc>
            </a:pPr>
            <a:endParaRPr lang="en-IN" sz="2600" b="1"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3"/>
            <a:ext cx="8229600" cy="714380"/>
          </a:xfrm>
        </p:spPr>
        <p:txBody>
          <a:bodyPr>
            <a:normAutofit/>
          </a:bodyPr>
          <a:lstStyle/>
          <a:p>
            <a:r>
              <a:rPr lang="en-GB" sz="3200" b="1" dirty="0"/>
              <a:t>1.1 Introduction</a:t>
            </a:r>
            <a:endParaRPr lang="en-IN" sz="3200" dirty="0"/>
          </a:p>
        </p:txBody>
      </p:sp>
      <p:sp>
        <p:nvSpPr>
          <p:cNvPr id="3" name="Content Placeholder 2"/>
          <p:cNvSpPr>
            <a:spLocks noGrp="1"/>
          </p:cNvSpPr>
          <p:nvPr>
            <p:ph idx="1"/>
          </p:nvPr>
        </p:nvSpPr>
        <p:spPr>
          <a:xfrm>
            <a:off x="457200" y="692696"/>
            <a:ext cx="8229600" cy="5715040"/>
          </a:xfrm>
        </p:spPr>
        <p:txBody>
          <a:bodyPr>
            <a:noAutofit/>
          </a:bodyPr>
          <a:lstStyle/>
          <a:p>
            <a:pPr>
              <a:lnSpc>
                <a:spcPct val="121000"/>
              </a:lnSpc>
              <a:spcBef>
                <a:spcPts val="0"/>
              </a:spcBef>
            </a:pPr>
            <a:r>
              <a:rPr lang="en-GB" sz="2600" dirty="0"/>
              <a:t>Economics studies how societies use their </a:t>
            </a:r>
            <a:r>
              <a:rPr lang="en-GB" sz="2600" i="1" dirty="0"/>
              <a:t>scare resources</a:t>
            </a:r>
            <a:r>
              <a:rPr lang="en-GB" sz="2600" dirty="0"/>
              <a:t> to </a:t>
            </a:r>
            <a:r>
              <a:rPr lang="en-GB" sz="2600" b="1" dirty="0"/>
              <a:t>produce</a:t>
            </a:r>
            <a:r>
              <a:rPr lang="en-GB" sz="2600" dirty="0"/>
              <a:t> and </a:t>
            </a:r>
            <a:r>
              <a:rPr lang="en-GB" sz="2600" b="1" dirty="0"/>
              <a:t>distribute commodities</a:t>
            </a:r>
            <a:r>
              <a:rPr lang="en-GB" sz="2600" dirty="0"/>
              <a:t> to </a:t>
            </a:r>
            <a:r>
              <a:rPr lang="en-GB" sz="2600" i="1" dirty="0"/>
              <a:t>satisfy unlimited wants</a:t>
            </a:r>
            <a:r>
              <a:rPr lang="en-GB" sz="2600" dirty="0"/>
              <a:t> of its people. Goods and services are produced because they have </a:t>
            </a:r>
            <a:r>
              <a:rPr lang="en-GB" sz="2600" i="1" dirty="0"/>
              <a:t>‘utility’</a:t>
            </a:r>
            <a:r>
              <a:rPr lang="en-GB" sz="2600" dirty="0"/>
              <a:t> or the capacity to satisfy human wants. </a:t>
            </a:r>
            <a:endParaRPr lang="en-IN" sz="2600" dirty="0"/>
          </a:p>
          <a:p>
            <a:pPr>
              <a:lnSpc>
                <a:spcPct val="121000"/>
              </a:lnSpc>
              <a:spcBef>
                <a:spcPts val="0"/>
              </a:spcBef>
            </a:pPr>
            <a:r>
              <a:rPr lang="en-GB" sz="2600" b="1" dirty="0"/>
              <a:t>Production</a:t>
            </a:r>
            <a:r>
              <a:rPr lang="en-GB" sz="2600" dirty="0"/>
              <a:t> requires </a:t>
            </a:r>
            <a:r>
              <a:rPr lang="en-GB" sz="2600" i="1" dirty="0"/>
              <a:t>resources</a:t>
            </a:r>
            <a:r>
              <a:rPr lang="en-GB" sz="2600" dirty="0"/>
              <a:t>. Resources are broadly classified into land, labour, capital and enterprise.</a:t>
            </a:r>
            <a:endParaRPr lang="en-IN" sz="2600" dirty="0"/>
          </a:p>
          <a:p>
            <a:pPr>
              <a:lnSpc>
                <a:spcPct val="121000"/>
              </a:lnSpc>
              <a:spcBef>
                <a:spcPts val="0"/>
              </a:spcBef>
            </a:pPr>
            <a:r>
              <a:rPr lang="en-GB" sz="2600" dirty="0"/>
              <a:t>Since </a:t>
            </a:r>
            <a:r>
              <a:rPr lang="en-GB" sz="2600" b="1" dirty="0"/>
              <a:t>resources</a:t>
            </a:r>
            <a:r>
              <a:rPr lang="en-GB" sz="2600" dirty="0"/>
              <a:t> are </a:t>
            </a:r>
            <a:r>
              <a:rPr lang="en-GB" sz="2600" i="1" dirty="0"/>
              <a:t>scare</a:t>
            </a:r>
            <a:r>
              <a:rPr lang="en-GB" sz="2600" dirty="0"/>
              <a:t> and have </a:t>
            </a:r>
            <a:r>
              <a:rPr lang="en-GB" sz="2600" i="1" dirty="0"/>
              <a:t>alternative uses</a:t>
            </a:r>
            <a:r>
              <a:rPr lang="en-GB" sz="2600" dirty="0"/>
              <a:t>, </a:t>
            </a:r>
            <a:r>
              <a:rPr lang="en-GB" sz="2600" u="sng" dirty="0"/>
              <a:t>they have to be used optimally</a:t>
            </a:r>
            <a:r>
              <a:rPr lang="en-GB" sz="2600" dirty="0"/>
              <a:t>, i.e., with min. wastage. Use of </a:t>
            </a:r>
            <a:r>
              <a:rPr lang="en-GB" sz="2600" b="1" dirty="0"/>
              <a:t>scare resources</a:t>
            </a:r>
            <a:r>
              <a:rPr lang="en-GB" sz="2600" dirty="0"/>
              <a:t> involves </a:t>
            </a:r>
            <a:r>
              <a:rPr lang="en-GB" sz="2600" i="1" dirty="0"/>
              <a:t>rational choices</a:t>
            </a:r>
            <a:r>
              <a:rPr lang="en-GB" sz="2600" dirty="0"/>
              <a:t>. </a:t>
            </a:r>
            <a:r>
              <a:rPr lang="en-GB" sz="2600" b="1" dirty="0"/>
              <a:t>Economics</a:t>
            </a:r>
            <a:r>
              <a:rPr lang="en-GB" sz="2600" dirty="0"/>
              <a:t> is the </a:t>
            </a:r>
            <a:r>
              <a:rPr lang="en-GB" sz="2600" i="1" dirty="0"/>
              <a:t>science of choices</a:t>
            </a:r>
            <a:r>
              <a:rPr lang="en-GB" sz="2600" dirty="0"/>
              <a:t>. Thus the problems of </a:t>
            </a:r>
            <a:r>
              <a:rPr lang="en-GB" sz="2600" i="1" dirty="0"/>
              <a:t>scarcity </a:t>
            </a:r>
            <a:r>
              <a:rPr lang="en-GB" sz="2600" dirty="0"/>
              <a:t>and </a:t>
            </a:r>
            <a:r>
              <a:rPr lang="en-GB" sz="2600" i="1" dirty="0"/>
              <a:t>choices</a:t>
            </a:r>
            <a:r>
              <a:rPr lang="en-GB" sz="2600" dirty="0"/>
              <a:t> become the basis of </a:t>
            </a:r>
            <a:r>
              <a:rPr lang="en-GB" sz="2600" b="1" dirty="0"/>
              <a:t>economic analysis</a:t>
            </a:r>
            <a:r>
              <a:rPr lang="en-GB" sz="2600" dirty="0"/>
              <a:t>.</a:t>
            </a:r>
            <a:endParaRPr lang="en-IN"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142852"/>
            <a:ext cx="8229600" cy="928694"/>
          </a:xfrm>
        </p:spPr>
        <p:txBody>
          <a:bodyPr>
            <a:noAutofit/>
          </a:bodyPr>
          <a:lstStyle/>
          <a:p>
            <a:r>
              <a:rPr lang="en-GB" sz="3200" b="1" dirty="0"/>
              <a:t>1.5 Basic economic relations - functional relations: equations</a:t>
            </a:r>
            <a:endParaRPr lang="en-IN" sz="3200" dirty="0"/>
          </a:p>
        </p:txBody>
      </p:sp>
      <p:sp>
        <p:nvSpPr>
          <p:cNvPr id="4" name="Content Placeholder 2"/>
          <p:cNvSpPr txBox="1">
            <a:spLocks/>
          </p:cNvSpPr>
          <p:nvPr/>
        </p:nvSpPr>
        <p:spPr>
          <a:xfrm>
            <a:off x="457200" y="1428736"/>
            <a:ext cx="8229600" cy="5072098"/>
          </a:xfrm>
          <a:prstGeom prst="rect">
            <a:avLst/>
          </a:prstGeom>
        </p:spPr>
        <p:txBody>
          <a:bodyPr vert="horz" lIns="91440" tIns="45720" rIns="91440" bIns="45720" rtlCol="0">
            <a:noAutofit/>
          </a:bodyPr>
          <a:lstStyle/>
          <a:p>
            <a:pPr>
              <a:lnSpc>
                <a:spcPct val="121000"/>
              </a:lnSpc>
            </a:pPr>
            <a:r>
              <a:rPr lang="en-GB" sz="2800" dirty="0">
                <a:latin typeface="+mj-lt"/>
              </a:rPr>
              <a:t>Variables can be </a:t>
            </a:r>
            <a:r>
              <a:rPr lang="en-GB" sz="2800" i="1" dirty="0">
                <a:latin typeface="+mj-lt"/>
              </a:rPr>
              <a:t>endogenous</a:t>
            </a:r>
            <a:r>
              <a:rPr lang="en-GB" sz="2800" dirty="0">
                <a:latin typeface="+mj-lt"/>
              </a:rPr>
              <a:t> and </a:t>
            </a:r>
            <a:r>
              <a:rPr lang="en-GB" sz="2800" i="1" dirty="0">
                <a:latin typeface="+mj-lt"/>
              </a:rPr>
              <a:t>exogenous</a:t>
            </a:r>
            <a:r>
              <a:rPr lang="en-GB" sz="2800" dirty="0">
                <a:latin typeface="+mj-lt"/>
              </a:rPr>
              <a:t>. An </a:t>
            </a:r>
            <a:r>
              <a:rPr lang="en-GB" sz="2800" b="1" dirty="0">
                <a:latin typeface="+mj-lt"/>
              </a:rPr>
              <a:t>endogenous variable</a:t>
            </a:r>
            <a:r>
              <a:rPr lang="en-GB" sz="2800" dirty="0">
                <a:latin typeface="+mj-lt"/>
              </a:rPr>
              <a:t> is a variable that is explained within a theory. An </a:t>
            </a:r>
            <a:r>
              <a:rPr lang="en-GB" sz="2800" b="1" dirty="0">
                <a:latin typeface="+mj-lt"/>
              </a:rPr>
              <a:t>exogenous variable</a:t>
            </a:r>
            <a:r>
              <a:rPr lang="en-GB" sz="2800" dirty="0">
                <a:latin typeface="+mj-lt"/>
              </a:rPr>
              <a:t> influence endogenous variables but the exogenous is itself is determined by factors outside the theory. </a:t>
            </a:r>
            <a:endParaRPr lang="en-IN" sz="2800" dirty="0">
              <a:latin typeface="+mj-lt"/>
            </a:endParaRPr>
          </a:p>
          <a:p>
            <a:pPr marL="361950" indent="-361950">
              <a:lnSpc>
                <a:spcPct val="121000"/>
              </a:lnSpc>
            </a:pPr>
            <a:endParaRPr lang="en-IN" sz="2600" dirty="0">
              <a:latin typeface="+mj-lt"/>
            </a:endParaRPr>
          </a:p>
          <a:p>
            <a:pPr>
              <a:lnSpc>
                <a:spcPct val="121000"/>
              </a:lnSpc>
            </a:pPr>
            <a:r>
              <a:rPr lang="en-IN" sz="2600" dirty="0">
                <a:latin typeface="+mj-lt"/>
              </a:rPr>
              <a:t> </a:t>
            </a:r>
          </a:p>
          <a:p>
            <a:pPr>
              <a:lnSpc>
                <a:spcPct val="121000"/>
              </a:lnSpc>
            </a:pPr>
            <a:r>
              <a:rPr lang="en-IN" sz="2600" b="1" dirty="0">
                <a:latin typeface="+mj-lt"/>
              </a:rPr>
              <a:t> </a:t>
            </a:r>
          </a:p>
          <a:p>
            <a:pPr>
              <a:lnSpc>
                <a:spcPct val="121000"/>
              </a:lnSpc>
            </a:pPr>
            <a:endParaRPr lang="en-IN" sz="2600" b="1" dirty="0">
              <a:latin typeface="+mj-lt"/>
            </a:endParaRPr>
          </a:p>
          <a:p>
            <a:pPr>
              <a:lnSpc>
                <a:spcPct val="121000"/>
              </a:lnSpc>
            </a:pPr>
            <a:endParaRPr lang="en-IN" sz="2600" b="1" dirty="0">
              <a:latin typeface="+mj-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r>
              <a:rPr lang="en-GB" sz="3200" b="1" dirty="0"/>
              <a:t>1.5 Basic economic relations - functional relations: equations</a:t>
            </a:r>
            <a:endParaRPr lang="en-IN" sz="3200" dirty="0"/>
          </a:p>
        </p:txBody>
      </p:sp>
      <p:sp>
        <p:nvSpPr>
          <p:cNvPr id="4" name="Content Placeholder 2"/>
          <p:cNvSpPr txBox="1">
            <a:spLocks/>
          </p:cNvSpPr>
          <p:nvPr/>
        </p:nvSpPr>
        <p:spPr>
          <a:xfrm>
            <a:off x="457200" y="1000108"/>
            <a:ext cx="8229600" cy="5500726"/>
          </a:xfrm>
          <a:prstGeom prst="rect">
            <a:avLst/>
          </a:prstGeom>
        </p:spPr>
        <p:txBody>
          <a:bodyPr vert="horz" lIns="91440" tIns="45720" rIns="91440" bIns="45720" rtlCol="0">
            <a:noAutofit/>
          </a:bodyPr>
          <a:lstStyle/>
          <a:p>
            <a:pPr>
              <a:lnSpc>
                <a:spcPct val="131000"/>
              </a:lnSpc>
            </a:pPr>
            <a:r>
              <a:rPr lang="en-GB" sz="2800" b="1" dirty="0"/>
              <a:t>(b) Functions</a:t>
            </a:r>
            <a:endParaRPr lang="en-IN" sz="2800" dirty="0"/>
          </a:p>
          <a:p>
            <a:pPr>
              <a:lnSpc>
                <a:spcPct val="131000"/>
              </a:lnSpc>
            </a:pPr>
            <a:r>
              <a:rPr lang="en-GB" sz="2800" i="1" dirty="0"/>
              <a:t>A function shows the relationship between two or more variables. </a:t>
            </a:r>
            <a:r>
              <a:rPr lang="en-GB" sz="2800" dirty="0"/>
              <a:t>It indicates how the value of one variable (i.e. dependent variable) depends on the value of one or more other (i.e. independent) variables. </a:t>
            </a:r>
            <a:endParaRPr lang="en-IN" sz="2800" dirty="0"/>
          </a:p>
          <a:p>
            <a:pPr algn="ctr">
              <a:lnSpc>
                <a:spcPct val="131000"/>
              </a:lnSpc>
            </a:pPr>
            <a:r>
              <a:rPr lang="en-GB" sz="2800" b="1" dirty="0"/>
              <a:t>C = f (Y)</a:t>
            </a:r>
            <a:endParaRPr lang="en-IN" sz="2800" b="1" dirty="0"/>
          </a:p>
          <a:p>
            <a:pPr>
              <a:lnSpc>
                <a:spcPct val="131000"/>
              </a:lnSpc>
            </a:pPr>
            <a:r>
              <a:rPr lang="en-GB" sz="2800" dirty="0"/>
              <a:t>Where, C = consumption expenditure, f = functional relation and Y = disposable income (income after tax). </a:t>
            </a:r>
            <a:endParaRPr lang="en-IN"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r>
              <a:rPr lang="en-GB" sz="3200" b="1" dirty="0"/>
              <a:t>1.5 Basic economic relations - functional relations: equations</a:t>
            </a:r>
            <a:endParaRPr lang="en-IN" sz="3200" dirty="0"/>
          </a:p>
        </p:txBody>
      </p:sp>
      <p:sp>
        <p:nvSpPr>
          <p:cNvPr id="4" name="Content Placeholder 2"/>
          <p:cNvSpPr txBox="1">
            <a:spLocks/>
          </p:cNvSpPr>
          <p:nvPr/>
        </p:nvSpPr>
        <p:spPr>
          <a:xfrm>
            <a:off x="457200" y="1000108"/>
            <a:ext cx="8229600" cy="5500726"/>
          </a:xfrm>
          <a:prstGeom prst="rect">
            <a:avLst/>
          </a:prstGeom>
        </p:spPr>
        <p:txBody>
          <a:bodyPr vert="horz" lIns="91440" tIns="45720" rIns="91440" bIns="45720" rtlCol="0">
            <a:noAutofit/>
          </a:bodyPr>
          <a:lstStyle/>
          <a:p>
            <a:pPr>
              <a:lnSpc>
                <a:spcPct val="131000"/>
              </a:lnSpc>
            </a:pPr>
            <a:r>
              <a:rPr lang="en-GB" sz="2800" dirty="0"/>
              <a:t>This functional expression means that aggregate consumption depends upon the disposable income. Similarly, in business economics, functional relations between price of a commodity (P) and quantity demanded (Q) can be expressed as Q = f(P).</a:t>
            </a:r>
            <a:endParaRPr lang="en-IN" sz="2800" dirty="0"/>
          </a:p>
        </p:txBody>
      </p:sp>
    </p:spTree>
    <p:extLst>
      <p:ext uri="{BB962C8B-B14F-4D97-AF65-F5344CB8AC3E}">
        <p14:creationId xmlns:p14="http://schemas.microsoft.com/office/powerpoint/2010/main" xmlns="" val="3483649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r>
              <a:rPr lang="en-GB" sz="3200" b="1" dirty="0"/>
              <a:t>1.5 Basic economic relations - functional relations: equations</a:t>
            </a:r>
            <a:endParaRPr lang="en-IN" sz="3200" dirty="0"/>
          </a:p>
        </p:txBody>
      </p:sp>
      <p:sp>
        <p:nvSpPr>
          <p:cNvPr id="4" name="Content Placeholder 2"/>
          <p:cNvSpPr txBox="1">
            <a:spLocks/>
          </p:cNvSpPr>
          <p:nvPr/>
        </p:nvSpPr>
        <p:spPr>
          <a:xfrm>
            <a:off x="457200" y="1071546"/>
            <a:ext cx="8229600" cy="5500726"/>
          </a:xfrm>
          <a:prstGeom prst="rect">
            <a:avLst/>
          </a:prstGeom>
        </p:spPr>
        <p:txBody>
          <a:bodyPr vert="horz" lIns="91440" tIns="45720" rIns="91440" bIns="45720" rtlCol="0">
            <a:noAutofit/>
          </a:bodyPr>
          <a:lstStyle/>
          <a:p>
            <a:pPr>
              <a:lnSpc>
                <a:spcPct val="131000"/>
              </a:lnSpc>
            </a:pPr>
            <a:r>
              <a:rPr lang="en-GB" sz="2800" b="1" dirty="0"/>
              <a:t>(c) Equations</a:t>
            </a:r>
            <a:endParaRPr lang="en-IN" sz="2800" dirty="0"/>
          </a:p>
          <a:p>
            <a:pPr>
              <a:lnSpc>
                <a:spcPct val="131000"/>
              </a:lnSpc>
            </a:pPr>
            <a:r>
              <a:rPr lang="en-GB" sz="2800" i="1" dirty="0"/>
              <a:t>An equation specifies the relationship between the dependent and independent variables. </a:t>
            </a:r>
          </a:p>
          <a:p>
            <a:pPr>
              <a:lnSpc>
                <a:spcPct val="131000"/>
              </a:lnSpc>
            </a:pPr>
            <a:r>
              <a:rPr lang="en-GB" sz="2800" dirty="0"/>
              <a:t>The function Q = f(P) can be expressed in the form of an equation as Q = a - </a:t>
            </a:r>
            <a:r>
              <a:rPr lang="en-GB" sz="2800" dirty="0" err="1"/>
              <a:t>bP</a:t>
            </a:r>
            <a:r>
              <a:rPr lang="en-GB" sz="2800" dirty="0"/>
              <a:t>, </a:t>
            </a:r>
          </a:p>
          <a:p>
            <a:pPr>
              <a:lnSpc>
                <a:spcPct val="131000"/>
              </a:lnSpc>
            </a:pPr>
            <a:r>
              <a:rPr lang="en-GB" sz="2800" dirty="0"/>
              <a:t>Where a and b are parameters and have values greater than zero. </a:t>
            </a:r>
            <a:endParaRPr lang="en-IN"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r>
              <a:rPr lang="en-GB" sz="3200" b="1" dirty="0"/>
              <a:t>1.5 Basic economic relations - functional relations: equations</a:t>
            </a:r>
            <a:endParaRPr lang="en-IN" sz="3200" dirty="0"/>
          </a:p>
        </p:txBody>
      </p:sp>
      <p:sp>
        <p:nvSpPr>
          <p:cNvPr id="4" name="Content Placeholder 2"/>
          <p:cNvSpPr txBox="1">
            <a:spLocks/>
          </p:cNvSpPr>
          <p:nvPr/>
        </p:nvSpPr>
        <p:spPr>
          <a:xfrm>
            <a:off x="457200" y="1071546"/>
            <a:ext cx="8229600" cy="5500726"/>
          </a:xfrm>
          <a:prstGeom prst="rect">
            <a:avLst/>
          </a:prstGeom>
        </p:spPr>
        <p:txBody>
          <a:bodyPr vert="horz" lIns="91440" tIns="45720" rIns="91440" bIns="45720" rtlCol="0">
            <a:noAutofit/>
          </a:bodyPr>
          <a:lstStyle/>
          <a:p>
            <a:pPr>
              <a:lnSpc>
                <a:spcPct val="131000"/>
              </a:lnSpc>
            </a:pPr>
            <a:r>
              <a:rPr lang="en-GB" sz="2800" dirty="0"/>
              <a:t>The equation shows that quantity demanded is an inverse linear function of price. The coefficient 'a' denotes quantity demanded at zero price. When the price is zero, </a:t>
            </a:r>
            <a:r>
              <a:rPr lang="en-GB" sz="2800" dirty="0" err="1"/>
              <a:t>bP</a:t>
            </a:r>
            <a:r>
              <a:rPr lang="en-GB" sz="2800" dirty="0"/>
              <a:t> will be zero, but quantity demanded will not be zero but will be equal to 'a'. In the above equation, b measures the slope of the demand curve. It is measured as ΔQ/ΔP. The demand curve has a negative slope, hence the negative sign.</a:t>
            </a:r>
            <a:endParaRPr lang="en-IN" sz="2800" dirty="0"/>
          </a:p>
        </p:txBody>
      </p:sp>
    </p:spTree>
    <p:extLst>
      <p:ext uri="{BB962C8B-B14F-4D97-AF65-F5344CB8AC3E}">
        <p14:creationId xmlns:p14="http://schemas.microsoft.com/office/powerpoint/2010/main" xmlns="" val="1512326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r>
              <a:rPr lang="en-GB" sz="3200" b="1" dirty="0"/>
              <a:t>1.6 Market Demand and Supply</a:t>
            </a:r>
            <a:endParaRPr lang="en-IN" sz="3200" dirty="0"/>
          </a:p>
        </p:txBody>
      </p:sp>
      <p:sp>
        <p:nvSpPr>
          <p:cNvPr id="4" name="Content Placeholder 2"/>
          <p:cNvSpPr txBox="1">
            <a:spLocks/>
          </p:cNvSpPr>
          <p:nvPr/>
        </p:nvSpPr>
        <p:spPr>
          <a:xfrm>
            <a:off x="457200" y="928670"/>
            <a:ext cx="8229600" cy="5643602"/>
          </a:xfrm>
          <a:prstGeom prst="rect">
            <a:avLst/>
          </a:prstGeom>
        </p:spPr>
        <p:txBody>
          <a:bodyPr vert="horz" lIns="91440" tIns="45720" rIns="91440" bIns="45720" rtlCol="0">
            <a:noAutofit/>
          </a:bodyPr>
          <a:lstStyle/>
          <a:p>
            <a:pPr>
              <a:lnSpc>
                <a:spcPct val="131000"/>
              </a:lnSpc>
            </a:pPr>
            <a:r>
              <a:rPr lang="en-GB" sz="2800" b="1" dirty="0"/>
              <a:t>1. Equilibrium</a:t>
            </a:r>
            <a:endParaRPr lang="en-IN" sz="2800" dirty="0"/>
          </a:p>
          <a:p>
            <a:pPr>
              <a:lnSpc>
                <a:spcPct val="131000"/>
              </a:lnSpc>
            </a:pPr>
            <a:r>
              <a:rPr lang="en-GB" sz="2800" dirty="0"/>
              <a:t>The word equilibrium is a situation where no one's likes to change. Equilibrium point is one where both supply and demand curves intersects. The price at which these two curves intersect is called the equilibrium price, and the quantity is called the equilibrium quantity.</a:t>
            </a:r>
            <a:endParaRPr lang="en-IN"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r>
              <a:rPr lang="en-GB" sz="3200" b="1" dirty="0"/>
              <a:t>1.6 Market Demand and Supply</a:t>
            </a:r>
            <a:endParaRPr lang="en-IN" sz="3200" dirty="0"/>
          </a:p>
        </p:txBody>
      </p:sp>
      <p:sp>
        <p:nvSpPr>
          <p:cNvPr id="4" name="Content Placeholder 2"/>
          <p:cNvSpPr txBox="1">
            <a:spLocks/>
          </p:cNvSpPr>
          <p:nvPr/>
        </p:nvSpPr>
        <p:spPr>
          <a:xfrm>
            <a:off x="457200" y="928670"/>
            <a:ext cx="8229600" cy="5643602"/>
          </a:xfrm>
          <a:prstGeom prst="rect">
            <a:avLst/>
          </a:prstGeom>
        </p:spPr>
        <p:txBody>
          <a:bodyPr vert="horz" lIns="91440" tIns="45720" rIns="91440" bIns="45720" rtlCol="0">
            <a:noAutofit/>
          </a:bodyPr>
          <a:lstStyle/>
          <a:p>
            <a:pPr>
              <a:lnSpc>
                <a:spcPct val="131000"/>
              </a:lnSpc>
            </a:pPr>
            <a:r>
              <a:rPr lang="en-GB" sz="2800" dirty="0"/>
              <a:t>At the equilibrium price, the quantity of the commodity that buyers are willing and ready to buy exactly equal the quantity that sellers are willing and ready to sell. It is also known as market-clearing price because, at this price both buyers and sellers achieve maximum level of satisfaction. </a:t>
            </a:r>
            <a:endParaRPr lang="en-IN" sz="2800" dirty="0"/>
          </a:p>
        </p:txBody>
      </p:sp>
    </p:spTree>
    <p:extLst>
      <p:ext uri="{BB962C8B-B14F-4D97-AF65-F5344CB8AC3E}">
        <p14:creationId xmlns:p14="http://schemas.microsoft.com/office/powerpoint/2010/main" xmlns="" val="535830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r>
              <a:rPr lang="en-GB" sz="3200" b="1" dirty="0"/>
              <a:t>1.6 Market Demand and Supply</a:t>
            </a:r>
            <a:endParaRPr lang="en-IN" sz="3200" dirty="0"/>
          </a:p>
        </p:txBody>
      </p:sp>
      <p:sp>
        <p:nvSpPr>
          <p:cNvPr id="4" name="Content Placeholder 2"/>
          <p:cNvSpPr txBox="1">
            <a:spLocks/>
          </p:cNvSpPr>
          <p:nvPr/>
        </p:nvSpPr>
        <p:spPr>
          <a:xfrm>
            <a:off x="457200" y="928670"/>
            <a:ext cx="8229600" cy="5643602"/>
          </a:xfrm>
          <a:prstGeom prst="rect">
            <a:avLst/>
          </a:prstGeom>
        </p:spPr>
        <p:txBody>
          <a:bodyPr vert="horz" lIns="91440" tIns="45720" rIns="91440" bIns="45720" rtlCol="0">
            <a:noAutofit/>
          </a:bodyPr>
          <a:lstStyle/>
          <a:p>
            <a:pPr>
              <a:lnSpc>
                <a:spcPct val="121000"/>
              </a:lnSpc>
            </a:pPr>
            <a:r>
              <a:rPr lang="en-GB" sz="2800" b="1" dirty="0"/>
              <a:t>2. Demand</a:t>
            </a:r>
            <a:endParaRPr lang="en-IN" sz="2800" dirty="0"/>
          </a:p>
          <a:p>
            <a:pPr>
              <a:lnSpc>
                <a:spcPct val="121000"/>
              </a:lnSpc>
            </a:pPr>
            <a:r>
              <a:rPr lang="en-GB" sz="2800" i="1" dirty="0"/>
              <a:t>Demand refer to the amount of some good or service consumers are willing and able to purchase at each price. </a:t>
            </a:r>
            <a:endParaRPr lang="en-IN" sz="2800" dirty="0"/>
          </a:p>
          <a:p>
            <a:pPr>
              <a:lnSpc>
                <a:spcPct val="121000"/>
              </a:lnSpc>
            </a:pPr>
            <a:r>
              <a:rPr lang="en-GB" sz="2800" b="1" dirty="0"/>
              <a:t>(a) Demand Schedule and Demand Curve</a:t>
            </a:r>
            <a:endParaRPr lang="en-IN" sz="2800" dirty="0"/>
          </a:p>
          <a:p>
            <a:pPr>
              <a:lnSpc>
                <a:spcPct val="121000"/>
              </a:lnSpc>
            </a:pPr>
            <a:r>
              <a:rPr lang="en-GB" sz="2800" dirty="0"/>
              <a:t>According to the Law of Demand, "other things equal, when the price of a good rises, the quantity</a:t>
            </a:r>
            <a:endParaRPr lang="en-IN" sz="2800" dirty="0"/>
          </a:p>
          <a:p>
            <a:pPr>
              <a:lnSpc>
                <a:spcPct val="121000"/>
              </a:lnSpc>
            </a:pPr>
            <a:r>
              <a:rPr lang="en-GB" sz="2800" dirty="0"/>
              <a:t>demanded of the good falls". In other words, there is inverse relationship between price and quantity demanded. Functionally, </a:t>
            </a:r>
            <a:endParaRPr lang="en-IN"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r>
              <a:rPr lang="en-GB" sz="3200" b="1" dirty="0"/>
              <a:t>1.6 Market Demand and Supply</a:t>
            </a:r>
            <a:endParaRPr lang="en-IN" sz="3200" dirty="0"/>
          </a:p>
        </p:txBody>
      </p:sp>
      <p:sp>
        <p:nvSpPr>
          <p:cNvPr id="4" name="Content Placeholder 2"/>
          <p:cNvSpPr txBox="1">
            <a:spLocks/>
          </p:cNvSpPr>
          <p:nvPr/>
        </p:nvSpPr>
        <p:spPr>
          <a:xfrm>
            <a:off x="457200" y="764704"/>
            <a:ext cx="8229600" cy="5715040"/>
          </a:xfrm>
          <a:prstGeom prst="rect">
            <a:avLst/>
          </a:prstGeom>
        </p:spPr>
        <p:txBody>
          <a:bodyPr vert="horz" lIns="91440" tIns="45720" rIns="91440" bIns="45720" rtlCol="0">
            <a:noAutofit/>
          </a:bodyPr>
          <a:lstStyle/>
          <a:p>
            <a:r>
              <a:rPr lang="en-GB" sz="2800" dirty="0"/>
              <a:t>Functionally, </a:t>
            </a:r>
            <a:endParaRPr lang="en-IN" sz="2800" dirty="0"/>
          </a:p>
          <a:p>
            <a:pPr algn="ctr"/>
            <a:r>
              <a:rPr lang="en-GB" sz="2800" dirty="0"/>
              <a:t>D</a:t>
            </a:r>
            <a:r>
              <a:rPr lang="en-GB" sz="2800" baseline="-25000" dirty="0"/>
              <a:t>X</a:t>
            </a:r>
            <a:r>
              <a:rPr lang="en-GB" sz="2800" dirty="0"/>
              <a:t> = </a:t>
            </a:r>
            <a:r>
              <a:rPr lang="en-GB" sz="2800" i="1" dirty="0"/>
              <a:t>f</a:t>
            </a:r>
            <a:r>
              <a:rPr lang="en-GB" sz="2800" dirty="0"/>
              <a:t> (P</a:t>
            </a:r>
            <a:r>
              <a:rPr lang="en-GB" sz="2800" baseline="-25000" dirty="0"/>
              <a:t>X</a:t>
            </a:r>
            <a:r>
              <a:rPr lang="en-GB" sz="2800" dirty="0"/>
              <a:t>)</a:t>
            </a:r>
            <a:endParaRPr lang="en-IN" sz="2800" dirty="0"/>
          </a:p>
          <a:p>
            <a:r>
              <a:rPr lang="en-GB" sz="2800" dirty="0"/>
              <a:t>Where, D</a:t>
            </a:r>
            <a:r>
              <a:rPr lang="en-GB" sz="2800" baseline="-25000" dirty="0"/>
              <a:t>X</a:t>
            </a:r>
            <a:r>
              <a:rPr lang="en-GB" sz="2800" dirty="0"/>
              <a:t> = Quantity demanded of commodity x</a:t>
            </a:r>
            <a:endParaRPr lang="en-IN" sz="2800" dirty="0"/>
          </a:p>
          <a:p>
            <a:r>
              <a:rPr lang="en-GB" sz="2800" dirty="0"/>
              <a:t>	   P</a:t>
            </a:r>
            <a:r>
              <a:rPr lang="en-GB" sz="2800" baseline="-25000" dirty="0"/>
              <a:t>X</a:t>
            </a:r>
            <a:r>
              <a:rPr lang="en-GB" sz="2800" dirty="0"/>
              <a:t> = Price of commodity x</a:t>
            </a:r>
            <a:endParaRPr lang="en-IN" sz="2800" dirty="0"/>
          </a:p>
          <a:p>
            <a:r>
              <a:rPr lang="en-GB" sz="2800" dirty="0"/>
              <a:t>	    </a:t>
            </a:r>
            <a:r>
              <a:rPr lang="en-GB" sz="2800" i="1" dirty="0"/>
              <a:t>f </a:t>
            </a:r>
            <a:r>
              <a:rPr lang="en-GB" sz="2800" dirty="0"/>
              <a:t> = functional relationship</a:t>
            </a:r>
            <a:endParaRPr lang="en-IN" sz="2800" dirty="0"/>
          </a:p>
          <a:p>
            <a:r>
              <a:rPr lang="en-GB" sz="2800" dirty="0"/>
              <a:t>Demand in Equation form:</a:t>
            </a:r>
            <a:endParaRPr lang="en-IN" sz="2800" dirty="0"/>
          </a:p>
          <a:p>
            <a:pPr algn="ctr"/>
            <a:r>
              <a:rPr lang="en-GB" sz="2800" dirty="0"/>
              <a:t>D</a:t>
            </a:r>
            <a:r>
              <a:rPr lang="en-GB" sz="2800" baseline="-25000" dirty="0"/>
              <a:t>X</a:t>
            </a:r>
            <a:r>
              <a:rPr lang="en-GB" sz="2800" dirty="0"/>
              <a:t> = a - </a:t>
            </a:r>
            <a:r>
              <a:rPr lang="en-GB" sz="2800" dirty="0" err="1"/>
              <a:t>bP</a:t>
            </a:r>
            <a:r>
              <a:rPr lang="en-GB" sz="2800" baseline="-25000" dirty="0" err="1"/>
              <a:t>X</a:t>
            </a:r>
            <a:endParaRPr lang="en-IN" sz="2800" dirty="0"/>
          </a:p>
          <a:p>
            <a:r>
              <a:rPr lang="en-GB" sz="2800" dirty="0"/>
              <a:t>Where, a = amount of quantity demanded, when P = 0</a:t>
            </a:r>
            <a:endParaRPr lang="en-IN" sz="2800" dirty="0"/>
          </a:p>
          <a:p>
            <a:r>
              <a:rPr lang="en-GB" sz="2800" dirty="0"/>
              <a:t>	   b = responsiveness of change in quantity 		         demanded due to change in price or 		         elasticity.</a:t>
            </a:r>
            <a:endParaRPr lang="en-IN" sz="2800" dirty="0"/>
          </a:p>
          <a:p>
            <a:r>
              <a:rPr lang="en-GB" sz="2800" dirty="0"/>
              <a:t>For Example, </a:t>
            </a:r>
            <a:endParaRPr lang="en-IN" sz="2800" dirty="0"/>
          </a:p>
          <a:p>
            <a:pPr algn="ctr"/>
            <a:r>
              <a:rPr lang="en-GB" sz="2800" dirty="0"/>
              <a:t>D</a:t>
            </a:r>
            <a:r>
              <a:rPr lang="en-GB" sz="2800" baseline="-25000" dirty="0"/>
              <a:t>X</a:t>
            </a:r>
            <a:r>
              <a:rPr lang="en-GB" sz="2800" dirty="0"/>
              <a:t> = 100 - 6P</a:t>
            </a:r>
            <a:r>
              <a:rPr lang="en-GB" sz="2800" baseline="-25000" dirty="0"/>
              <a:t>X</a:t>
            </a:r>
            <a:endParaRPr lang="en-IN" sz="2800" dirty="0"/>
          </a:p>
          <a:p>
            <a:pPr>
              <a:lnSpc>
                <a:spcPct val="121000"/>
              </a:lnSpc>
            </a:pPr>
            <a:r>
              <a:rPr lang="en-GB" sz="2800" dirty="0"/>
              <a:t> </a:t>
            </a:r>
            <a:endParaRPr lang="en-IN"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3994940617"/>
              </p:ext>
            </p:extLst>
          </p:nvPr>
        </p:nvGraphicFramePr>
        <p:xfrm>
          <a:off x="500035" y="1700808"/>
          <a:ext cx="8001055" cy="4400962"/>
        </p:xfrm>
        <a:graphic>
          <a:graphicData uri="http://schemas.openxmlformats.org/drawingml/2006/table">
            <a:tbl>
              <a:tblPr firstRow="1" bandRow="1">
                <a:tableStyleId>{5940675A-B579-460E-94D1-54222C63F5DA}</a:tableStyleId>
              </a:tblPr>
              <a:tblGrid>
                <a:gridCol w="3571899">
                  <a:extLst>
                    <a:ext uri="{9D8B030D-6E8A-4147-A177-3AD203B41FA5}">
                      <a16:colId xmlns:a16="http://schemas.microsoft.com/office/drawing/2014/main" xmlns="" val="20000"/>
                    </a:ext>
                  </a:extLst>
                </a:gridCol>
                <a:gridCol w="4429156">
                  <a:extLst>
                    <a:ext uri="{9D8B030D-6E8A-4147-A177-3AD203B41FA5}">
                      <a16:colId xmlns:a16="http://schemas.microsoft.com/office/drawing/2014/main" xmlns="" val="20001"/>
                    </a:ext>
                  </a:extLst>
                </a:gridCol>
              </a:tblGrid>
              <a:tr h="584193">
                <a:tc>
                  <a:txBody>
                    <a:bodyPr/>
                    <a:lstStyle/>
                    <a:p>
                      <a:pPr algn="ctr">
                        <a:lnSpc>
                          <a:spcPct val="130000"/>
                        </a:lnSpc>
                      </a:pPr>
                      <a:r>
                        <a:rPr lang="en-GB" sz="2700" dirty="0">
                          <a:latin typeface="Calibri"/>
                          <a:cs typeface="Times New Roman"/>
                        </a:rPr>
                        <a:t>Price/Unit (Rs.)</a:t>
                      </a:r>
                      <a:endParaRPr lang="en-IN" sz="2700" dirty="0">
                        <a:latin typeface="Calibri"/>
                        <a:cs typeface="Times New Roman"/>
                      </a:endParaRPr>
                    </a:p>
                  </a:txBody>
                  <a:tcPr marL="68580" marR="68580" marT="0" marB="0" anchor="ctr"/>
                </a:tc>
                <a:tc>
                  <a:txBody>
                    <a:bodyPr/>
                    <a:lstStyle/>
                    <a:p>
                      <a:pPr algn="ctr">
                        <a:lnSpc>
                          <a:spcPct val="130000"/>
                        </a:lnSpc>
                      </a:pPr>
                      <a:r>
                        <a:rPr lang="en-GB" sz="2700" dirty="0">
                          <a:latin typeface="Calibri"/>
                          <a:cs typeface="Times New Roman"/>
                        </a:rPr>
                        <a:t>Quantity Demanded in Units </a:t>
                      </a:r>
                      <a:endParaRPr lang="en-IN" sz="2700" dirty="0">
                        <a:latin typeface="Calibri"/>
                        <a:cs typeface="Times New Roman"/>
                      </a:endParaRPr>
                    </a:p>
                    <a:p>
                      <a:pPr algn="ctr">
                        <a:lnSpc>
                          <a:spcPct val="130000"/>
                        </a:lnSpc>
                      </a:pPr>
                      <a:r>
                        <a:rPr lang="en-GB" sz="2700" dirty="0">
                          <a:latin typeface="Calibri"/>
                          <a:cs typeface="Times New Roman"/>
                        </a:rPr>
                        <a:t>(D</a:t>
                      </a:r>
                      <a:r>
                        <a:rPr lang="en-GB" sz="2700" baseline="-25000" dirty="0">
                          <a:latin typeface="Calibri"/>
                          <a:cs typeface="Times New Roman"/>
                        </a:rPr>
                        <a:t>X</a:t>
                      </a:r>
                      <a:r>
                        <a:rPr lang="en-GB" sz="2700" dirty="0">
                          <a:latin typeface="Calibri"/>
                          <a:cs typeface="Times New Roman"/>
                        </a:rPr>
                        <a:t> = 100 - 6P</a:t>
                      </a:r>
                      <a:r>
                        <a:rPr lang="en-GB" sz="2700" baseline="-25000" dirty="0">
                          <a:latin typeface="Calibri"/>
                          <a:cs typeface="Times New Roman"/>
                        </a:rPr>
                        <a:t>X</a:t>
                      </a:r>
                      <a:r>
                        <a:rPr lang="en-GB" sz="2700" dirty="0">
                          <a:latin typeface="Calibri"/>
                          <a:cs typeface="Times New Roman"/>
                        </a:rPr>
                        <a:t>)</a:t>
                      </a:r>
                      <a:endParaRPr lang="en-IN" sz="2700" dirty="0">
                        <a:latin typeface="Calibri"/>
                        <a:cs typeface="Times New Roman"/>
                      </a:endParaRPr>
                    </a:p>
                  </a:txBody>
                  <a:tcPr marL="68580" marR="68580" marT="0" marB="0" anchor="ctr"/>
                </a:tc>
                <a:extLst>
                  <a:ext uri="{0D108BD9-81ED-4DB2-BD59-A6C34878D82A}">
                    <a16:rowId xmlns:a16="http://schemas.microsoft.com/office/drawing/2014/main" xmlns="" val="10000"/>
                  </a:ext>
                </a:extLst>
              </a:tr>
              <a:tr h="697957">
                <a:tc>
                  <a:txBody>
                    <a:bodyPr/>
                    <a:lstStyle/>
                    <a:p>
                      <a:pPr algn="ctr">
                        <a:lnSpc>
                          <a:spcPct val="130000"/>
                        </a:lnSpc>
                      </a:pPr>
                      <a:r>
                        <a:rPr lang="en-GB" sz="2700" dirty="0">
                          <a:latin typeface="Calibri"/>
                          <a:cs typeface="Times New Roman"/>
                        </a:rPr>
                        <a:t>0</a:t>
                      </a:r>
                      <a:endParaRPr lang="en-IN" sz="2700" dirty="0">
                        <a:latin typeface="Calibri"/>
                        <a:cs typeface="Times New Roman"/>
                      </a:endParaRPr>
                    </a:p>
                  </a:txBody>
                  <a:tcPr marL="68580" marR="68580" marT="0" marB="0" anchor="ctr"/>
                </a:tc>
                <a:tc>
                  <a:txBody>
                    <a:bodyPr/>
                    <a:lstStyle/>
                    <a:p>
                      <a:pPr algn="ctr">
                        <a:lnSpc>
                          <a:spcPct val="130000"/>
                        </a:lnSpc>
                      </a:pPr>
                      <a:r>
                        <a:rPr lang="en-GB" sz="2700" dirty="0">
                          <a:latin typeface="Calibri"/>
                          <a:cs typeface="Times New Roman"/>
                        </a:rPr>
                        <a:t>D</a:t>
                      </a:r>
                      <a:r>
                        <a:rPr lang="en-GB" sz="2700" baseline="-25000" dirty="0">
                          <a:latin typeface="Calibri"/>
                          <a:cs typeface="Times New Roman"/>
                        </a:rPr>
                        <a:t>X</a:t>
                      </a:r>
                      <a:r>
                        <a:rPr lang="en-GB" sz="2700" dirty="0">
                          <a:latin typeface="Calibri"/>
                          <a:cs typeface="Times New Roman"/>
                        </a:rPr>
                        <a:t> = 100 - 6(0) = 10</a:t>
                      </a:r>
                      <a:endParaRPr lang="en-IN" sz="2700" dirty="0">
                        <a:latin typeface="Calibri"/>
                        <a:cs typeface="Times New Roman"/>
                      </a:endParaRPr>
                    </a:p>
                  </a:txBody>
                  <a:tcPr marL="68580" marR="68580" marT="0" marB="0" anchor="ctr"/>
                </a:tc>
                <a:extLst>
                  <a:ext uri="{0D108BD9-81ED-4DB2-BD59-A6C34878D82A}">
                    <a16:rowId xmlns:a16="http://schemas.microsoft.com/office/drawing/2014/main" xmlns="" val="10001"/>
                  </a:ext>
                </a:extLst>
              </a:tr>
              <a:tr h="653169">
                <a:tc>
                  <a:txBody>
                    <a:bodyPr/>
                    <a:lstStyle/>
                    <a:p>
                      <a:pPr algn="ctr">
                        <a:lnSpc>
                          <a:spcPct val="130000"/>
                        </a:lnSpc>
                      </a:pPr>
                      <a:r>
                        <a:rPr lang="en-GB" sz="2700" dirty="0">
                          <a:latin typeface="Calibri"/>
                          <a:cs typeface="Times New Roman"/>
                        </a:rPr>
                        <a:t>1</a:t>
                      </a:r>
                      <a:endParaRPr lang="en-IN" sz="2700" dirty="0">
                        <a:latin typeface="Calibri"/>
                        <a:cs typeface="Times New Roman"/>
                      </a:endParaRPr>
                    </a:p>
                  </a:txBody>
                  <a:tcPr marL="68580" marR="68580" marT="0" marB="0" anchor="ctr"/>
                </a:tc>
                <a:tc>
                  <a:txBody>
                    <a:bodyPr/>
                    <a:lstStyle/>
                    <a:p>
                      <a:pPr algn="ctr">
                        <a:lnSpc>
                          <a:spcPct val="130000"/>
                        </a:lnSpc>
                      </a:pPr>
                      <a:r>
                        <a:rPr lang="en-GB" sz="2700" dirty="0">
                          <a:latin typeface="Calibri"/>
                          <a:cs typeface="Times New Roman"/>
                        </a:rPr>
                        <a:t>D</a:t>
                      </a:r>
                      <a:r>
                        <a:rPr lang="en-GB" sz="2700" baseline="-25000" dirty="0">
                          <a:latin typeface="Calibri"/>
                          <a:cs typeface="Times New Roman"/>
                        </a:rPr>
                        <a:t>X</a:t>
                      </a:r>
                      <a:r>
                        <a:rPr lang="en-GB" sz="2700" dirty="0">
                          <a:latin typeface="Calibri"/>
                          <a:cs typeface="Times New Roman"/>
                        </a:rPr>
                        <a:t> = 100 - 6(1) = 94</a:t>
                      </a:r>
                      <a:endParaRPr lang="en-IN" sz="2700" dirty="0">
                        <a:latin typeface="Calibri"/>
                        <a:cs typeface="Times New Roman"/>
                      </a:endParaRPr>
                    </a:p>
                  </a:txBody>
                  <a:tcPr marL="68580" marR="68580" marT="0" marB="0" anchor="ctr"/>
                </a:tc>
                <a:extLst>
                  <a:ext uri="{0D108BD9-81ED-4DB2-BD59-A6C34878D82A}">
                    <a16:rowId xmlns:a16="http://schemas.microsoft.com/office/drawing/2014/main" xmlns="" val="10002"/>
                  </a:ext>
                </a:extLst>
              </a:tr>
              <a:tr h="664509">
                <a:tc>
                  <a:txBody>
                    <a:bodyPr/>
                    <a:lstStyle/>
                    <a:p>
                      <a:pPr algn="ctr">
                        <a:lnSpc>
                          <a:spcPct val="130000"/>
                        </a:lnSpc>
                      </a:pPr>
                      <a:r>
                        <a:rPr lang="en-GB" sz="2700" dirty="0">
                          <a:latin typeface="Calibri"/>
                          <a:cs typeface="Times New Roman"/>
                        </a:rPr>
                        <a:t>2</a:t>
                      </a:r>
                      <a:endParaRPr lang="en-IN" sz="2700" dirty="0">
                        <a:latin typeface="Calibri"/>
                        <a:cs typeface="Times New Roman"/>
                      </a:endParaRPr>
                    </a:p>
                  </a:txBody>
                  <a:tcPr marL="68580" marR="68580" marT="0" marB="0" anchor="ctr"/>
                </a:tc>
                <a:tc>
                  <a:txBody>
                    <a:bodyPr/>
                    <a:lstStyle/>
                    <a:p>
                      <a:pPr algn="ctr">
                        <a:lnSpc>
                          <a:spcPct val="130000"/>
                        </a:lnSpc>
                      </a:pPr>
                      <a:r>
                        <a:rPr lang="en-GB" sz="2700" dirty="0">
                          <a:latin typeface="Calibri"/>
                          <a:cs typeface="Times New Roman"/>
                        </a:rPr>
                        <a:t>D</a:t>
                      </a:r>
                      <a:r>
                        <a:rPr lang="en-GB" sz="2700" baseline="-25000" dirty="0">
                          <a:latin typeface="Calibri"/>
                          <a:cs typeface="Times New Roman"/>
                        </a:rPr>
                        <a:t>X</a:t>
                      </a:r>
                      <a:r>
                        <a:rPr lang="en-GB" sz="2700" dirty="0">
                          <a:latin typeface="Calibri"/>
                          <a:cs typeface="Times New Roman"/>
                        </a:rPr>
                        <a:t> = 100 - 6(2) = 88</a:t>
                      </a:r>
                      <a:endParaRPr lang="en-IN" sz="2700" dirty="0">
                        <a:latin typeface="Calibri"/>
                        <a:cs typeface="Times New Roman"/>
                      </a:endParaRPr>
                    </a:p>
                  </a:txBody>
                  <a:tcPr marL="68580" marR="68580" marT="0" marB="0" anchor="ctr"/>
                </a:tc>
                <a:extLst>
                  <a:ext uri="{0D108BD9-81ED-4DB2-BD59-A6C34878D82A}">
                    <a16:rowId xmlns:a16="http://schemas.microsoft.com/office/drawing/2014/main" xmlns="" val="10003"/>
                  </a:ext>
                </a:extLst>
              </a:tr>
              <a:tr h="672537">
                <a:tc>
                  <a:txBody>
                    <a:bodyPr/>
                    <a:lstStyle/>
                    <a:p>
                      <a:pPr algn="ctr">
                        <a:lnSpc>
                          <a:spcPct val="130000"/>
                        </a:lnSpc>
                      </a:pPr>
                      <a:r>
                        <a:rPr lang="en-GB" sz="2700" dirty="0">
                          <a:latin typeface="Calibri"/>
                          <a:cs typeface="Times New Roman"/>
                        </a:rPr>
                        <a:t>3</a:t>
                      </a:r>
                      <a:endParaRPr lang="en-IN" sz="2700" dirty="0">
                        <a:latin typeface="Calibri"/>
                        <a:cs typeface="Times New Roman"/>
                      </a:endParaRPr>
                    </a:p>
                  </a:txBody>
                  <a:tcPr marL="68580" marR="68580" marT="0" marB="0" anchor="ctr"/>
                </a:tc>
                <a:tc>
                  <a:txBody>
                    <a:bodyPr/>
                    <a:lstStyle/>
                    <a:p>
                      <a:pPr algn="just">
                        <a:lnSpc>
                          <a:spcPct val="130000"/>
                        </a:lnSpc>
                      </a:pPr>
                      <a:r>
                        <a:rPr lang="en-GB" sz="2700" dirty="0">
                          <a:latin typeface="Calibri"/>
                          <a:cs typeface="Times New Roman"/>
                        </a:rPr>
                        <a:t>           D</a:t>
                      </a:r>
                      <a:r>
                        <a:rPr lang="en-GB" sz="2700" baseline="-25000" dirty="0">
                          <a:latin typeface="Calibri"/>
                          <a:cs typeface="Times New Roman"/>
                        </a:rPr>
                        <a:t>X</a:t>
                      </a:r>
                      <a:r>
                        <a:rPr lang="en-GB" sz="2700" dirty="0">
                          <a:latin typeface="Calibri"/>
                          <a:cs typeface="Times New Roman"/>
                        </a:rPr>
                        <a:t> = 100 - 6(3) = 82</a:t>
                      </a:r>
                      <a:endParaRPr lang="en-IN" sz="2700" dirty="0">
                        <a:latin typeface="Calibri"/>
                        <a:cs typeface="Times New Roman"/>
                      </a:endParaRPr>
                    </a:p>
                  </a:txBody>
                  <a:tcPr marL="68580" marR="68580" marT="0" marB="0" anchor="ctr"/>
                </a:tc>
                <a:extLst>
                  <a:ext uri="{0D108BD9-81ED-4DB2-BD59-A6C34878D82A}">
                    <a16:rowId xmlns:a16="http://schemas.microsoft.com/office/drawing/2014/main" xmlns="" val="10004"/>
                  </a:ext>
                </a:extLst>
              </a:tr>
              <a:tr h="642942">
                <a:tc>
                  <a:txBody>
                    <a:bodyPr/>
                    <a:lstStyle/>
                    <a:p>
                      <a:pPr algn="ctr">
                        <a:lnSpc>
                          <a:spcPct val="130000"/>
                        </a:lnSpc>
                      </a:pPr>
                      <a:r>
                        <a:rPr lang="en-GB" sz="2700" dirty="0">
                          <a:latin typeface="Calibri"/>
                          <a:cs typeface="Times New Roman"/>
                        </a:rPr>
                        <a:t>4</a:t>
                      </a:r>
                      <a:endParaRPr lang="en-IN" sz="2700" dirty="0">
                        <a:latin typeface="Calibri"/>
                        <a:cs typeface="Times New Roman"/>
                      </a:endParaRPr>
                    </a:p>
                  </a:txBody>
                  <a:tcPr marL="68580" marR="68580" marT="0" marB="0" anchor="ctr"/>
                </a:tc>
                <a:tc>
                  <a:txBody>
                    <a:bodyPr/>
                    <a:lstStyle/>
                    <a:p>
                      <a:pPr algn="ctr">
                        <a:lnSpc>
                          <a:spcPct val="130000"/>
                        </a:lnSpc>
                      </a:pPr>
                      <a:r>
                        <a:rPr lang="en-GB" sz="2700" dirty="0">
                          <a:latin typeface="Calibri"/>
                          <a:cs typeface="Times New Roman"/>
                        </a:rPr>
                        <a:t>D</a:t>
                      </a:r>
                      <a:r>
                        <a:rPr lang="en-GB" sz="2700" baseline="-25000" dirty="0">
                          <a:latin typeface="Calibri"/>
                          <a:cs typeface="Times New Roman"/>
                        </a:rPr>
                        <a:t>X</a:t>
                      </a:r>
                      <a:r>
                        <a:rPr lang="en-GB" sz="2700" dirty="0">
                          <a:latin typeface="Calibri"/>
                          <a:cs typeface="Times New Roman"/>
                        </a:rPr>
                        <a:t> = 100 - 6(4) = 76</a:t>
                      </a:r>
                      <a:endParaRPr lang="en-IN" sz="2700" dirty="0">
                        <a:latin typeface="Calibri"/>
                        <a:cs typeface="Times New Roman"/>
                      </a:endParaRPr>
                    </a:p>
                  </a:txBody>
                  <a:tcPr marL="68580" marR="68580" marT="0" marB="0" anchor="ctr"/>
                </a:tc>
                <a:extLst>
                  <a:ext uri="{0D108BD9-81ED-4DB2-BD59-A6C34878D82A}">
                    <a16:rowId xmlns:a16="http://schemas.microsoft.com/office/drawing/2014/main" xmlns="" val="10005"/>
                  </a:ext>
                </a:extLst>
              </a:tr>
            </a:tbl>
          </a:graphicData>
        </a:graphic>
      </p:graphicFrame>
      <p:sp>
        <p:nvSpPr>
          <p:cNvPr id="3" name="Title 1"/>
          <p:cNvSpPr>
            <a:spLocks noGrp="1"/>
          </p:cNvSpPr>
          <p:nvPr>
            <p:ph type="title"/>
          </p:nvPr>
        </p:nvSpPr>
        <p:spPr>
          <a:xfrm>
            <a:off x="457200" y="133887"/>
            <a:ext cx="8229600" cy="725471"/>
          </a:xfrm>
        </p:spPr>
        <p:txBody>
          <a:bodyPr>
            <a:noAutofit/>
          </a:bodyPr>
          <a:lstStyle/>
          <a:p>
            <a:r>
              <a:rPr lang="en-IN" sz="3200" b="1" dirty="0"/>
              <a:t>Demand Schedule</a:t>
            </a:r>
            <a:endParaRPr lang="en-IN" sz="3000" dirty="0"/>
          </a:p>
        </p:txBody>
      </p:sp>
      <p:sp>
        <p:nvSpPr>
          <p:cNvPr id="4" name="Content Placeholder 2"/>
          <p:cNvSpPr txBox="1">
            <a:spLocks/>
          </p:cNvSpPr>
          <p:nvPr/>
        </p:nvSpPr>
        <p:spPr>
          <a:xfrm>
            <a:off x="457200" y="836712"/>
            <a:ext cx="8229600" cy="1143008"/>
          </a:xfrm>
          <a:prstGeom prst="rect">
            <a:avLst/>
          </a:prstGeom>
        </p:spPr>
        <p:txBody>
          <a:bodyPr vert="horz" lIns="91440" tIns="45720" rIns="91440" bIns="45720" rtlCol="0">
            <a:noAutofit/>
          </a:bodyPr>
          <a:lstStyle/>
          <a:p>
            <a:r>
              <a:rPr lang="en-GB" sz="2800" dirty="0"/>
              <a:t>It is a table that shows the relationship between the price of a good and the quantity demanded.</a:t>
            </a:r>
            <a:endParaRPr lang="en-IN"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2231649003"/>
              </p:ext>
            </p:extLst>
          </p:nvPr>
        </p:nvGraphicFramePr>
        <p:xfrm>
          <a:off x="285720" y="20509"/>
          <a:ext cx="8572560" cy="6803846"/>
        </p:xfrm>
        <a:graphic>
          <a:graphicData uri="http://schemas.openxmlformats.org/drawingml/2006/table">
            <a:tbl>
              <a:tblPr firstRow="1" bandRow="1">
                <a:tableStyleId>{5940675A-B579-460E-94D1-54222C63F5DA}</a:tableStyleId>
              </a:tblPr>
              <a:tblGrid>
                <a:gridCol w="4430296">
                  <a:extLst>
                    <a:ext uri="{9D8B030D-6E8A-4147-A177-3AD203B41FA5}">
                      <a16:colId xmlns:a16="http://schemas.microsoft.com/office/drawing/2014/main" xmlns="" val="20000"/>
                    </a:ext>
                  </a:extLst>
                </a:gridCol>
                <a:gridCol w="4142264">
                  <a:extLst>
                    <a:ext uri="{9D8B030D-6E8A-4147-A177-3AD203B41FA5}">
                      <a16:colId xmlns:a16="http://schemas.microsoft.com/office/drawing/2014/main" xmlns="" val="20001"/>
                    </a:ext>
                  </a:extLst>
                </a:gridCol>
              </a:tblGrid>
              <a:tr h="433526">
                <a:tc>
                  <a:txBody>
                    <a:bodyPr/>
                    <a:lstStyle/>
                    <a:p>
                      <a:pPr marL="0" marR="0" algn="ctr">
                        <a:spcBef>
                          <a:spcPts val="0"/>
                        </a:spcBef>
                        <a:spcAft>
                          <a:spcPts val="0"/>
                        </a:spcAft>
                        <a:tabLst>
                          <a:tab pos="638175" algn="l"/>
                        </a:tabLst>
                      </a:pPr>
                      <a:r>
                        <a:rPr lang="en-GB" sz="2200" b="1" dirty="0">
                          <a:latin typeface="Times New Roman"/>
                          <a:ea typeface="Times New Roman"/>
                          <a:cs typeface="Mangal"/>
                        </a:rPr>
                        <a:t>Microeconomics</a:t>
                      </a:r>
                      <a:endParaRPr lang="en-IN" sz="2200" dirty="0">
                        <a:latin typeface="Times New Roman"/>
                        <a:ea typeface="Times New Roman"/>
                        <a:cs typeface="Mangal"/>
                      </a:endParaRPr>
                    </a:p>
                  </a:txBody>
                  <a:tcPr marL="68580" marR="68580" marT="0" marB="0" anchor="ctr"/>
                </a:tc>
                <a:tc>
                  <a:txBody>
                    <a:bodyPr/>
                    <a:lstStyle/>
                    <a:p>
                      <a:pPr marL="0" marR="0" algn="ctr">
                        <a:spcBef>
                          <a:spcPts val="0"/>
                        </a:spcBef>
                        <a:spcAft>
                          <a:spcPts val="0"/>
                        </a:spcAft>
                        <a:tabLst>
                          <a:tab pos="638175" algn="l"/>
                        </a:tabLst>
                      </a:pPr>
                      <a:r>
                        <a:rPr lang="en-GB" sz="2200" b="1" dirty="0">
                          <a:latin typeface="Times New Roman"/>
                          <a:ea typeface="Times New Roman"/>
                          <a:cs typeface="Mangal"/>
                        </a:rPr>
                        <a:t>Macroeconomics </a:t>
                      </a:r>
                      <a:endParaRPr lang="en-IN" sz="2200" dirty="0">
                        <a:latin typeface="Times New Roman"/>
                        <a:ea typeface="Times New Roman"/>
                        <a:cs typeface="Mangal"/>
                      </a:endParaRPr>
                    </a:p>
                  </a:txBody>
                  <a:tcPr marL="68580" marR="68580" marT="0" marB="0" anchor="ctr"/>
                </a:tc>
                <a:extLst>
                  <a:ext uri="{0D108BD9-81ED-4DB2-BD59-A6C34878D82A}">
                    <a16:rowId xmlns:a16="http://schemas.microsoft.com/office/drawing/2014/main" xmlns="" val="10000"/>
                  </a:ext>
                </a:extLst>
              </a:tr>
              <a:tr h="658805">
                <a:tc>
                  <a:txBody>
                    <a:bodyPr/>
                    <a:lstStyle/>
                    <a:p>
                      <a:pPr marL="0" marR="0" algn="l">
                        <a:spcBef>
                          <a:spcPts val="0"/>
                        </a:spcBef>
                        <a:spcAft>
                          <a:spcPts val="0"/>
                        </a:spcAft>
                        <a:tabLst>
                          <a:tab pos="638175" algn="l"/>
                        </a:tabLst>
                      </a:pPr>
                      <a:r>
                        <a:rPr lang="en-GB" sz="2200" dirty="0">
                          <a:latin typeface="Times New Roman"/>
                          <a:ea typeface="Times New Roman"/>
                          <a:cs typeface="Mangal"/>
                        </a:rPr>
                        <a:t>1. Micro is derived from Greek word ‘</a:t>
                      </a:r>
                      <a:r>
                        <a:rPr lang="en-GB" sz="2200" dirty="0" err="1">
                          <a:latin typeface="Times New Roman"/>
                          <a:ea typeface="Times New Roman"/>
                          <a:cs typeface="Mangal"/>
                        </a:rPr>
                        <a:t>mikros</a:t>
                      </a:r>
                      <a:r>
                        <a:rPr lang="en-GB" sz="2200" dirty="0">
                          <a:latin typeface="Times New Roman"/>
                          <a:ea typeface="Times New Roman"/>
                          <a:cs typeface="Mangal"/>
                        </a:rPr>
                        <a:t>’ meaning ‘small’.</a:t>
                      </a:r>
                      <a:endParaRPr lang="en-IN" sz="2200" dirty="0">
                        <a:latin typeface="Times New Roman"/>
                        <a:ea typeface="Times New Roman"/>
                        <a:cs typeface="Mangal"/>
                      </a:endParaRPr>
                    </a:p>
                  </a:txBody>
                  <a:tcPr marL="68580" marR="68580" marT="0" marB="0"/>
                </a:tc>
                <a:tc>
                  <a:txBody>
                    <a:bodyPr/>
                    <a:lstStyle/>
                    <a:p>
                      <a:pPr marL="0" marR="0" algn="l">
                        <a:spcBef>
                          <a:spcPts val="0"/>
                        </a:spcBef>
                        <a:spcAft>
                          <a:spcPts val="0"/>
                        </a:spcAft>
                        <a:tabLst>
                          <a:tab pos="638175" algn="l"/>
                        </a:tabLst>
                      </a:pPr>
                      <a:r>
                        <a:rPr lang="en-GB" sz="2200">
                          <a:latin typeface="Times New Roman"/>
                          <a:ea typeface="Times New Roman"/>
                          <a:cs typeface="Mangal"/>
                        </a:rPr>
                        <a:t>1. Macro is derived from Greek word ‘makros’ meaning ‘large’.</a:t>
                      </a:r>
                      <a:endParaRPr lang="en-IN" sz="2200">
                        <a:latin typeface="Times New Roman"/>
                        <a:ea typeface="Times New Roman"/>
                        <a:cs typeface="Mangal"/>
                      </a:endParaRPr>
                    </a:p>
                  </a:txBody>
                  <a:tcPr marL="68580" marR="68580" marT="0" marB="0"/>
                </a:tc>
                <a:extLst>
                  <a:ext uri="{0D108BD9-81ED-4DB2-BD59-A6C34878D82A}">
                    <a16:rowId xmlns:a16="http://schemas.microsoft.com/office/drawing/2014/main" xmlns="" val="10001"/>
                  </a:ext>
                </a:extLst>
              </a:tr>
              <a:tr h="1317610">
                <a:tc>
                  <a:txBody>
                    <a:bodyPr/>
                    <a:lstStyle/>
                    <a:p>
                      <a:pPr marL="0" marR="0" algn="l">
                        <a:spcBef>
                          <a:spcPts val="0"/>
                        </a:spcBef>
                        <a:spcAft>
                          <a:spcPts val="0"/>
                        </a:spcAft>
                        <a:tabLst>
                          <a:tab pos="638175" algn="l"/>
                        </a:tabLst>
                      </a:pPr>
                      <a:r>
                        <a:rPr lang="en-GB" sz="2200" dirty="0">
                          <a:latin typeface="Times New Roman"/>
                          <a:ea typeface="Times New Roman"/>
                          <a:cs typeface="Mangal"/>
                        </a:rPr>
                        <a:t>2.</a:t>
                      </a:r>
                      <a:r>
                        <a:rPr lang="en-GB" sz="2200" baseline="0" dirty="0">
                          <a:latin typeface="Times New Roman"/>
                          <a:ea typeface="Times New Roman"/>
                          <a:cs typeface="Mangal"/>
                        </a:rPr>
                        <a:t> It </a:t>
                      </a:r>
                      <a:r>
                        <a:rPr lang="en-GB" sz="2200" dirty="0">
                          <a:latin typeface="Times New Roman"/>
                          <a:ea typeface="Times New Roman"/>
                          <a:cs typeface="Mangal"/>
                        </a:rPr>
                        <a:t>studies the economic behaviour of individual decision making units such as consumers, resource owners, </a:t>
                      </a:r>
                    </a:p>
                    <a:p>
                      <a:pPr marL="0" marR="0" algn="l">
                        <a:spcBef>
                          <a:spcPts val="0"/>
                        </a:spcBef>
                        <a:spcAft>
                          <a:spcPts val="0"/>
                        </a:spcAft>
                        <a:tabLst>
                          <a:tab pos="638175" algn="l"/>
                        </a:tabLst>
                      </a:pPr>
                      <a:r>
                        <a:rPr lang="en-GB" sz="2200" dirty="0">
                          <a:latin typeface="Times New Roman"/>
                          <a:ea typeface="Times New Roman"/>
                          <a:cs typeface="Mangal"/>
                        </a:rPr>
                        <a:t>business firms, etc.</a:t>
                      </a:r>
                      <a:endParaRPr lang="en-IN" sz="2200" dirty="0">
                        <a:latin typeface="Times New Roman"/>
                        <a:ea typeface="Times New Roman"/>
                        <a:cs typeface="Mangal"/>
                      </a:endParaRPr>
                    </a:p>
                  </a:txBody>
                  <a:tcPr marL="68580" marR="68580" marT="0" marB="0"/>
                </a:tc>
                <a:tc>
                  <a:txBody>
                    <a:bodyPr/>
                    <a:lstStyle/>
                    <a:p>
                      <a:pPr marL="0" marR="0" algn="l">
                        <a:spcBef>
                          <a:spcPts val="0"/>
                        </a:spcBef>
                        <a:spcAft>
                          <a:spcPts val="0"/>
                        </a:spcAft>
                        <a:tabLst>
                          <a:tab pos="638175" algn="l"/>
                        </a:tabLst>
                      </a:pPr>
                      <a:r>
                        <a:rPr lang="en-GB" sz="2200" dirty="0">
                          <a:latin typeface="Times New Roman"/>
                          <a:ea typeface="Times New Roman"/>
                          <a:cs typeface="Mangal"/>
                        </a:rPr>
                        <a:t>2. It studies the functioning of an economy as a whole.</a:t>
                      </a:r>
                      <a:endParaRPr lang="en-IN" sz="2200" dirty="0">
                        <a:latin typeface="Times New Roman"/>
                        <a:ea typeface="Times New Roman"/>
                        <a:cs typeface="Mangal"/>
                      </a:endParaRPr>
                    </a:p>
                  </a:txBody>
                  <a:tcPr marL="68580" marR="68580" marT="0" marB="0"/>
                </a:tc>
                <a:extLst>
                  <a:ext uri="{0D108BD9-81ED-4DB2-BD59-A6C34878D82A}">
                    <a16:rowId xmlns:a16="http://schemas.microsoft.com/office/drawing/2014/main" xmlns="" val="10002"/>
                  </a:ext>
                </a:extLst>
              </a:tr>
              <a:tr h="1317610">
                <a:tc>
                  <a:txBody>
                    <a:bodyPr/>
                    <a:lstStyle/>
                    <a:p>
                      <a:pPr marL="0" marR="0" algn="l">
                        <a:spcBef>
                          <a:spcPts val="0"/>
                        </a:spcBef>
                        <a:spcAft>
                          <a:spcPts val="0"/>
                        </a:spcAft>
                        <a:tabLst>
                          <a:tab pos="638175" algn="l"/>
                        </a:tabLst>
                      </a:pPr>
                      <a:r>
                        <a:rPr lang="en-GB" sz="2200" dirty="0">
                          <a:latin typeface="Times New Roman"/>
                          <a:ea typeface="Times New Roman"/>
                          <a:cs typeface="Mangal"/>
                        </a:rPr>
                        <a:t>3. It examines the behaviour of the firm with regard to determination of its product price, output and employment.</a:t>
                      </a:r>
                      <a:endParaRPr lang="en-IN" sz="2200" dirty="0">
                        <a:latin typeface="Times New Roman"/>
                        <a:ea typeface="Times New Roman"/>
                        <a:cs typeface="Mangal"/>
                      </a:endParaRPr>
                    </a:p>
                  </a:txBody>
                  <a:tcPr marL="68580" marR="68580" marT="0" marB="0"/>
                </a:tc>
                <a:tc>
                  <a:txBody>
                    <a:bodyPr/>
                    <a:lstStyle/>
                    <a:p>
                      <a:pPr marL="0" marR="0" algn="l">
                        <a:spcBef>
                          <a:spcPts val="0"/>
                        </a:spcBef>
                        <a:spcAft>
                          <a:spcPts val="0"/>
                        </a:spcAft>
                        <a:tabLst>
                          <a:tab pos="638175" algn="l"/>
                        </a:tabLst>
                      </a:pPr>
                      <a:r>
                        <a:rPr lang="en-GB" sz="2200" dirty="0">
                          <a:latin typeface="Times New Roman"/>
                          <a:ea typeface="Times New Roman"/>
                          <a:cs typeface="Mangal"/>
                        </a:rPr>
                        <a:t>3. It studies aggregate or collective behaviour of a society in connection with economic choices.</a:t>
                      </a:r>
                      <a:endParaRPr lang="en-IN" sz="2200" dirty="0">
                        <a:latin typeface="Times New Roman"/>
                        <a:ea typeface="Times New Roman"/>
                        <a:cs typeface="Mangal"/>
                      </a:endParaRPr>
                    </a:p>
                  </a:txBody>
                  <a:tcPr marL="68580" marR="68580" marT="0" marB="0"/>
                </a:tc>
                <a:extLst>
                  <a:ext uri="{0D108BD9-81ED-4DB2-BD59-A6C34878D82A}">
                    <a16:rowId xmlns:a16="http://schemas.microsoft.com/office/drawing/2014/main" xmlns="" val="10003"/>
                  </a:ext>
                </a:extLst>
              </a:tr>
              <a:tr h="1265116">
                <a:tc>
                  <a:txBody>
                    <a:bodyPr/>
                    <a:lstStyle/>
                    <a:p>
                      <a:pPr marL="0" marR="0" algn="l">
                        <a:spcBef>
                          <a:spcPts val="0"/>
                        </a:spcBef>
                        <a:spcAft>
                          <a:spcPts val="0"/>
                        </a:spcAft>
                        <a:tabLst>
                          <a:tab pos="638175" algn="l"/>
                        </a:tabLst>
                      </a:pPr>
                      <a:r>
                        <a:rPr lang="en-GB" sz="2200" dirty="0">
                          <a:latin typeface="Times New Roman"/>
                          <a:ea typeface="Times New Roman"/>
                          <a:cs typeface="Mangal"/>
                        </a:rPr>
                        <a:t>4. It examines how prices of products and factors are determined and how resources are allocated among various uses.</a:t>
                      </a:r>
                      <a:endParaRPr lang="en-IN" sz="2200" dirty="0">
                        <a:latin typeface="Times New Roman"/>
                        <a:ea typeface="Times New Roman"/>
                        <a:cs typeface="Mangal"/>
                      </a:endParaRPr>
                    </a:p>
                  </a:txBody>
                  <a:tcPr marL="68580" marR="68580" marT="0" marB="0"/>
                </a:tc>
                <a:tc>
                  <a:txBody>
                    <a:bodyPr/>
                    <a:lstStyle/>
                    <a:p>
                      <a:pPr marL="0" marR="0" algn="l">
                        <a:spcBef>
                          <a:spcPts val="0"/>
                        </a:spcBef>
                        <a:spcAft>
                          <a:spcPts val="0"/>
                        </a:spcAft>
                        <a:tabLst>
                          <a:tab pos="638175" algn="l"/>
                        </a:tabLst>
                      </a:pPr>
                      <a:r>
                        <a:rPr lang="en-GB" sz="2200" dirty="0">
                          <a:latin typeface="Times New Roman"/>
                          <a:ea typeface="Times New Roman"/>
                          <a:cs typeface="Mangal"/>
                        </a:rPr>
                        <a:t>4. The main area of study includes national income, aggregate demand and supply, employment level, inflation, recession, international trade.</a:t>
                      </a:r>
                      <a:endParaRPr lang="en-IN" sz="2200" dirty="0">
                        <a:latin typeface="Times New Roman"/>
                        <a:ea typeface="Times New Roman"/>
                        <a:cs typeface="Mangal"/>
                      </a:endParaRPr>
                    </a:p>
                  </a:txBody>
                  <a:tcPr marL="68580" marR="68580" marT="0" marB="0"/>
                </a:tc>
                <a:extLst>
                  <a:ext uri="{0D108BD9-81ED-4DB2-BD59-A6C34878D82A}">
                    <a16:rowId xmlns:a16="http://schemas.microsoft.com/office/drawing/2014/main" xmlns="" val="10004"/>
                  </a:ext>
                </a:extLst>
              </a:tr>
              <a:tr h="1202281">
                <a:tc>
                  <a:txBody>
                    <a:bodyPr/>
                    <a:lstStyle/>
                    <a:p>
                      <a:pPr marL="0" marR="0" algn="l">
                        <a:spcBef>
                          <a:spcPts val="0"/>
                        </a:spcBef>
                        <a:spcAft>
                          <a:spcPts val="0"/>
                        </a:spcAft>
                        <a:tabLst>
                          <a:tab pos="638175" algn="l"/>
                        </a:tabLst>
                      </a:pPr>
                      <a:r>
                        <a:rPr lang="en-GB" sz="2200" dirty="0">
                          <a:latin typeface="Times New Roman"/>
                          <a:ea typeface="Times New Roman"/>
                          <a:cs typeface="Mangal"/>
                        </a:rPr>
                        <a:t>5. Its principles and concepts are used by firms to make decision regarding pricing, marketing, resources utilisation and profit analysis.</a:t>
                      </a:r>
                      <a:endParaRPr lang="en-IN" sz="2200" dirty="0">
                        <a:latin typeface="Times New Roman"/>
                        <a:ea typeface="Times New Roman"/>
                        <a:cs typeface="Mangal"/>
                      </a:endParaRPr>
                    </a:p>
                  </a:txBody>
                  <a:tcPr marL="68580" marR="68580" marT="0" marB="0"/>
                </a:tc>
                <a:tc>
                  <a:txBody>
                    <a:bodyPr/>
                    <a:lstStyle/>
                    <a:p>
                      <a:pPr marL="0" marR="0" algn="l">
                        <a:spcBef>
                          <a:spcPts val="0"/>
                        </a:spcBef>
                        <a:spcAft>
                          <a:spcPts val="0"/>
                        </a:spcAft>
                        <a:tabLst>
                          <a:tab pos="638175" algn="l"/>
                        </a:tabLst>
                      </a:pPr>
                      <a:r>
                        <a:rPr lang="en-GB" sz="2200" dirty="0">
                          <a:latin typeface="Times New Roman"/>
                          <a:ea typeface="Times New Roman"/>
                          <a:cs typeface="Mangal"/>
                        </a:rPr>
                        <a:t>5. Business firms use macroeconomic data and analyses to formulate present and future business policies.</a:t>
                      </a:r>
                      <a:endParaRPr lang="en-IN" sz="2200" dirty="0">
                        <a:latin typeface="Times New Roman"/>
                        <a:ea typeface="Times New Roman"/>
                        <a:cs typeface="Mangal"/>
                      </a:endParaRPr>
                    </a:p>
                  </a:txBody>
                  <a:tcPr marL="68580" marR="68580" marT="0" marB="0"/>
                </a:tc>
                <a:extLst>
                  <a:ext uri="{0D108BD9-81ED-4DB2-BD59-A6C34878D82A}">
                    <a16:rowId xmlns:a16="http://schemas.microsoft.com/office/drawing/2014/main" xmlns=""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60323"/>
            <a:ext cx="8229600" cy="725471"/>
          </a:xfrm>
        </p:spPr>
        <p:txBody>
          <a:bodyPr>
            <a:noAutofit/>
          </a:bodyPr>
          <a:lstStyle/>
          <a:p>
            <a:r>
              <a:rPr lang="en-IN" sz="3200" b="1" dirty="0"/>
              <a:t>Demand Curve</a:t>
            </a:r>
            <a:endParaRPr lang="en-IN" sz="3000" dirty="0"/>
          </a:p>
        </p:txBody>
      </p:sp>
      <p:cxnSp>
        <p:nvCxnSpPr>
          <p:cNvPr id="192519" name="AutoShape 7"/>
          <p:cNvCxnSpPr>
            <a:cxnSpLocks noChangeShapeType="1"/>
          </p:cNvCxnSpPr>
          <p:nvPr/>
        </p:nvCxnSpPr>
        <p:spPr bwMode="auto">
          <a:xfrm>
            <a:off x="1857356" y="1219512"/>
            <a:ext cx="0" cy="3924000"/>
          </a:xfrm>
          <a:prstGeom prst="straightConnector1">
            <a:avLst/>
          </a:prstGeom>
          <a:noFill/>
          <a:ln w="28575">
            <a:solidFill>
              <a:srgbClr val="000000"/>
            </a:solidFill>
            <a:round/>
            <a:headEnd type="triangle" w="med" len="med"/>
            <a:tailEnd/>
          </a:ln>
        </p:spPr>
      </p:cxnSp>
      <p:cxnSp>
        <p:nvCxnSpPr>
          <p:cNvPr id="192520" name="AutoShape 8"/>
          <p:cNvCxnSpPr>
            <a:cxnSpLocks noChangeShapeType="1"/>
          </p:cNvCxnSpPr>
          <p:nvPr/>
        </p:nvCxnSpPr>
        <p:spPr bwMode="auto">
          <a:xfrm>
            <a:off x="1851768" y="5143512"/>
            <a:ext cx="4896000" cy="0"/>
          </a:xfrm>
          <a:prstGeom prst="straightConnector1">
            <a:avLst/>
          </a:prstGeom>
          <a:noFill/>
          <a:ln w="28575">
            <a:solidFill>
              <a:srgbClr val="000000"/>
            </a:solidFill>
            <a:round/>
            <a:headEnd/>
            <a:tailEnd type="triangle" w="med" len="med"/>
          </a:ln>
        </p:spPr>
      </p:cxnSp>
      <p:cxnSp>
        <p:nvCxnSpPr>
          <p:cNvPr id="192521" name="AutoShape 9"/>
          <p:cNvCxnSpPr>
            <a:cxnSpLocks noChangeShapeType="1"/>
          </p:cNvCxnSpPr>
          <p:nvPr/>
        </p:nvCxnSpPr>
        <p:spPr bwMode="auto">
          <a:xfrm rot="16200000" flipH="1">
            <a:off x="2250265" y="1821645"/>
            <a:ext cx="3000396" cy="2928958"/>
          </a:xfrm>
          <a:prstGeom prst="straightConnector1">
            <a:avLst/>
          </a:prstGeom>
          <a:noFill/>
          <a:ln w="28575">
            <a:solidFill>
              <a:srgbClr val="000000"/>
            </a:solidFill>
            <a:round/>
            <a:headEnd/>
            <a:tailEnd/>
          </a:ln>
        </p:spPr>
      </p:cxnSp>
      <p:graphicFrame>
        <p:nvGraphicFramePr>
          <p:cNvPr id="192522" name="Object 10"/>
          <p:cNvGraphicFramePr>
            <a:graphicFrameLocks noChangeAspect="1"/>
          </p:cNvGraphicFramePr>
          <p:nvPr/>
        </p:nvGraphicFramePr>
        <p:xfrm>
          <a:off x="2143108" y="1357298"/>
          <a:ext cx="320000" cy="360000"/>
        </p:xfrm>
        <a:graphic>
          <a:graphicData uri="http://schemas.openxmlformats.org/presentationml/2006/ole">
            <p:oleObj spid="_x0000_s192626" name="Equation" r:id="rId3" imgW="3962400" imgH="3962400" progId="Equation.3">
              <p:embed/>
            </p:oleObj>
          </a:graphicData>
        </a:graphic>
      </p:graphicFrame>
      <p:graphicFrame>
        <p:nvGraphicFramePr>
          <p:cNvPr id="192523" name="Object 11"/>
          <p:cNvGraphicFramePr>
            <a:graphicFrameLocks noChangeAspect="1"/>
          </p:cNvGraphicFramePr>
          <p:nvPr/>
        </p:nvGraphicFramePr>
        <p:xfrm>
          <a:off x="5286380" y="4572008"/>
          <a:ext cx="326358" cy="360000"/>
        </p:xfrm>
        <a:graphic>
          <a:graphicData uri="http://schemas.openxmlformats.org/presentationml/2006/ole">
            <p:oleObj spid="_x0000_s192627" name="Equation" r:id="rId4" imgW="3962400" imgH="3962400" progId="Equation.3">
              <p:embed/>
            </p:oleObj>
          </a:graphicData>
        </a:graphic>
      </p:graphicFrame>
      <p:graphicFrame>
        <p:nvGraphicFramePr>
          <p:cNvPr id="192524" name="Object 12"/>
          <p:cNvGraphicFramePr>
            <a:graphicFrameLocks noChangeAspect="1"/>
          </p:cNvGraphicFramePr>
          <p:nvPr/>
        </p:nvGraphicFramePr>
        <p:xfrm>
          <a:off x="6215074" y="5357826"/>
          <a:ext cx="1428760" cy="470271"/>
        </p:xfrm>
        <a:graphic>
          <a:graphicData uri="http://schemas.openxmlformats.org/presentationml/2006/ole">
            <p:oleObj spid="_x0000_s192628" name="Equation" r:id="rId5" imgW="14020800" imgH="4876800" progId="Equation.3">
              <p:embed/>
            </p:oleObj>
          </a:graphicData>
        </a:graphic>
      </p:graphicFrame>
      <p:graphicFrame>
        <p:nvGraphicFramePr>
          <p:cNvPr id="192525" name="Object 13"/>
          <p:cNvGraphicFramePr>
            <a:graphicFrameLocks noChangeAspect="1"/>
          </p:cNvGraphicFramePr>
          <p:nvPr/>
        </p:nvGraphicFramePr>
        <p:xfrm>
          <a:off x="71406" y="1428736"/>
          <a:ext cx="1550567" cy="471600"/>
        </p:xfrm>
        <a:graphic>
          <a:graphicData uri="http://schemas.openxmlformats.org/presentationml/2006/ole">
            <p:oleObj spid="_x0000_s192629" name="Equation" r:id="rId6" imgW="16459200" imgH="4876800" progId="Equation.3">
              <p:embed/>
            </p:oleObj>
          </a:graphicData>
        </a:graphic>
      </p:graphicFrame>
      <p:graphicFrame>
        <p:nvGraphicFramePr>
          <p:cNvPr id="192532" name="Object 20"/>
          <p:cNvGraphicFramePr>
            <a:graphicFrameLocks noChangeAspect="1"/>
          </p:cNvGraphicFramePr>
          <p:nvPr/>
        </p:nvGraphicFramePr>
        <p:xfrm>
          <a:off x="1981632" y="5283578"/>
          <a:ext cx="375790" cy="360000"/>
        </p:xfrm>
        <a:graphic>
          <a:graphicData uri="http://schemas.openxmlformats.org/presentationml/2006/ole">
            <p:oleObj spid="_x0000_s192630" name="Equation" r:id="rId7" imgW="4267200" imgH="4267200" progId="Equation.3">
              <p:embed/>
            </p:oleObj>
          </a:graphicData>
        </a:graphic>
      </p:graphicFrame>
      <p:graphicFrame>
        <p:nvGraphicFramePr>
          <p:cNvPr id="192533" name="Object 21"/>
          <p:cNvGraphicFramePr>
            <a:graphicFrameLocks noChangeAspect="1"/>
          </p:cNvGraphicFramePr>
          <p:nvPr/>
        </p:nvGraphicFramePr>
        <p:xfrm>
          <a:off x="2381840" y="5283578"/>
          <a:ext cx="404210" cy="360000"/>
        </p:xfrm>
        <a:graphic>
          <a:graphicData uri="http://schemas.openxmlformats.org/presentationml/2006/ole">
            <p:oleObj spid="_x0000_s192631" name="Equation" r:id="rId8" imgW="4876800" imgH="4267200" progId="Equation.3">
              <p:embed/>
            </p:oleObj>
          </a:graphicData>
        </a:graphic>
      </p:graphicFrame>
      <p:graphicFrame>
        <p:nvGraphicFramePr>
          <p:cNvPr id="192534" name="Object 22"/>
          <p:cNvGraphicFramePr>
            <a:graphicFrameLocks noChangeAspect="1"/>
          </p:cNvGraphicFramePr>
          <p:nvPr/>
        </p:nvGraphicFramePr>
        <p:xfrm>
          <a:off x="2742190" y="5283578"/>
          <a:ext cx="401050" cy="360000"/>
        </p:xfrm>
        <a:graphic>
          <a:graphicData uri="http://schemas.openxmlformats.org/presentationml/2006/ole">
            <p:oleObj spid="_x0000_s192632" name="Equation" r:id="rId9" imgW="4572000" imgH="4267200" progId="Equation.3">
              <p:embed/>
            </p:oleObj>
          </a:graphicData>
        </a:graphic>
      </p:graphicFrame>
      <p:graphicFrame>
        <p:nvGraphicFramePr>
          <p:cNvPr id="192535" name="Object 23"/>
          <p:cNvGraphicFramePr>
            <a:graphicFrameLocks noChangeAspect="1"/>
          </p:cNvGraphicFramePr>
          <p:nvPr/>
        </p:nvGraphicFramePr>
        <p:xfrm>
          <a:off x="3099380" y="5286388"/>
          <a:ext cx="401050" cy="360000"/>
        </p:xfrm>
        <a:graphic>
          <a:graphicData uri="http://schemas.openxmlformats.org/presentationml/2006/ole">
            <p:oleObj spid="_x0000_s192633" name="Equation" r:id="rId10" imgW="4876800" imgH="4267200" progId="Equation.3">
              <p:embed/>
            </p:oleObj>
          </a:graphicData>
        </a:graphic>
      </p:graphicFrame>
      <p:graphicFrame>
        <p:nvGraphicFramePr>
          <p:cNvPr id="192536" name="Object 24"/>
          <p:cNvGraphicFramePr>
            <a:graphicFrameLocks noChangeAspect="1"/>
          </p:cNvGraphicFramePr>
          <p:nvPr/>
        </p:nvGraphicFramePr>
        <p:xfrm>
          <a:off x="3453410" y="5283578"/>
          <a:ext cx="404210" cy="360000"/>
        </p:xfrm>
        <a:graphic>
          <a:graphicData uri="http://schemas.openxmlformats.org/presentationml/2006/ole">
            <p:oleObj spid="_x0000_s192634" name="Equation" r:id="rId11" imgW="4572000" imgH="4267200" progId="Equation.3">
              <p:embed/>
            </p:oleObj>
          </a:graphicData>
        </a:graphic>
      </p:graphicFrame>
      <p:graphicFrame>
        <p:nvGraphicFramePr>
          <p:cNvPr id="192537" name="Object 25"/>
          <p:cNvGraphicFramePr>
            <a:graphicFrameLocks noChangeAspect="1"/>
          </p:cNvGraphicFramePr>
          <p:nvPr/>
        </p:nvGraphicFramePr>
        <p:xfrm>
          <a:off x="3810600" y="5283578"/>
          <a:ext cx="404210" cy="360000"/>
        </p:xfrm>
        <a:graphic>
          <a:graphicData uri="http://schemas.openxmlformats.org/presentationml/2006/ole">
            <p:oleObj spid="_x0000_s192635" name="Equation" r:id="rId12" imgW="4876800" imgH="4267200" progId="Equation.3">
              <p:embed/>
            </p:oleObj>
          </a:graphicData>
        </a:graphic>
      </p:graphicFrame>
      <p:graphicFrame>
        <p:nvGraphicFramePr>
          <p:cNvPr id="192538" name="Object 26"/>
          <p:cNvGraphicFramePr>
            <a:graphicFrameLocks noChangeAspect="1"/>
          </p:cNvGraphicFramePr>
          <p:nvPr/>
        </p:nvGraphicFramePr>
        <p:xfrm>
          <a:off x="4143372" y="5283578"/>
          <a:ext cx="404210" cy="360000"/>
        </p:xfrm>
        <a:graphic>
          <a:graphicData uri="http://schemas.openxmlformats.org/presentationml/2006/ole">
            <p:oleObj spid="_x0000_s192636" name="Equation" r:id="rId13" imgW="4876800" imgH="4267200" progId="Equation.3">
              <p:embed/>
            </p:oleObj>
          </a:graphicData>
        </a:graphic>
      </p:graphicFrame>
      <p:graphicFrame>
        <p:nvGraphicFramePr>
          <p:cNvPr id="192539" name="Object 27"/>
          <p:cNvGraphicFramePr>
            <a:graphicFrameLocks noChangeAspect="1"/>
          </p:cNvGraphicFramePr>
          <p:nvPr/>
        </p:nvGraphicFramePr>
        <p:xfrm>
          <a:off x="4524980" y="5283578"/>
          <a:ext cx="404210" cy="360000"/>
        </p:xfrm>
        <a:graphic>
          <a:graphicData uri="http://schemas.openxmlformats.org/presentationml/2006/ole">
            <p:oleObj spid="_x0000_s192637" name="Equation" r:id="rId14" imgW="4572000" imgH="4267200" progId="Equation.3">
              <p:embed/>
            </p:oleObj>
          </a:graphicData>
        </a:graphic>
      </p:graphicFrame>
      <p:graphicFrame>
        <p:nvGraphicFramePr>
          <p:cNvPr id="192540" name="Object 28"/>
          <p:cNvGraphicFramePr>
            <a:graphicFrameLocks noChangeAspect="1"/>
          </p:cNvGraphicFramePr>
          <p:nvPr/>
        </p:nvGraphicFramePr>
        <p:xfrm>
          <a:off x="4882170" y="5286388"/>
          <a:ext cx="404210" cy="360000"/>
        </p:xfrm>
        <a:graphic>
          <a:graphicData uri="http://schemas.openxmlformats.org/presentationml/2006/ole">
            <p:oleObj spid="_x0000_s192638" name="Equation" r:id="rId15" imgW="4572000" imgH="4267200" progId="Equation.3">
              <p:embed/>
            </p:oleObj>
          </a:graphicData>
        </a:graphic>
      </p:graphicFrame>
      <p:graphicFrame>
        <p:nvGraphicFramePr>
          <p:cNvPr id="192541" name="Object 29"/>
          <p:cNvGraphicFramePr>
            <a:graphicFrameLocks noChangeAspect="1"/>
          </p:cNvGraphicFramePr>
          <p:nvPr/>
        </p:nvGraphicFramePr>
        <p:xfrm>
          <a:off x="5255916" y="5283578"/>
          <a:ext cx="530530" cy="360000"/>
        </p:xfrm>
        <a:graphic>
          <a:graphicData uri="http://schemas.openxmlformats.org/presentationml/2006/ole">
            <p:oleObj spid="_x0000_s192639" name="Equation" r:id="rId16" imgW="6096000" imgH="4267200" progId="Equation.3">
              <p:embed/>
            </p:oleObj>
          </a:graphicData>
        </a:graphic>
      </p:graphicFrame>
      <p:cxnSp>
        <p:nvCxnSpPr>
          <p:cNvPr id="39" name="AutoShape 14"/>
          <p:cNvCxnSpPr>
            <a:cxnSpLocks noChangeShapeType="1"/>
          </p:cNvCxnSpPr>
          <p:nvPr/>
        </p:nvCxnSpPr>
        <p:spPr bwMode="auto">
          <a:xfrm>
            <a:off x="2571736" y="4981526"/>
            <a:ext cx="0" cy="144000"/>
          </a:xfrm>
          <a:prstGeom prst="straightConnector1">
            <a:avLst/>
          </a:prstGeom>
          <a:noFill/>
          <a:ln w="28575">
            <a:solidFill>
              <a:srgbClr val="000000"/>
            </a:solidFill>
            <a:round/>
            <a:headEnd/>
            <a:tailEnd/>
          </a:ln>
        </p:spPr>
      </p:cxnSp>
      <p:cxnSp>
        <p:nvCxnSpPr>
          <p:cNvPr id="40" name="AutoShape 14"/>
          <p:cNvCxnSpPr>
            <a:cxnSpLocks noChangeShapeType="1"/>
          </p:cNvCxnSpPr>
          <p:nvPr/>
        </p:nvCxnSpPr>
        <p:spPr bwMode="auto">
          <a:xfrm>
            <a:off x="2214546" y="4983746"/>
            <a:ext cx="0" cy="144000"/>
          </a:xfrm>
          <a:prstGeom prst="straightConnector1">
            <a:avLst/>
          </a:prstGeom>
          <a:noFill/>
          <a:ln w="28575">
            <a:solidFill>
              <a:srgbClr val="000000"/>
            </a:solidFill>
            <a:round/>
            <a:headEnd/>
            <a:tailEnd/>
          </a:ln>
        </p:spPr>
      </p:cxnSp>
      <p:cxnSp>
        <p:nvCxnSpPr>
          <p:cNvPr id="43" name="AutoShape 14"/>
          <p:cNvCxnSpPr>
            <a:cxnSpLocks noChangeShapeType="1"/>
          </p:cNvCxnSpPr>
          <p:nvPr/>
        </p:nvCxnSpPr>
        <p:spPr bwMode="auto">
          <a:xfrm>
            <a:off x="4357686" y="4981526"/>
            <a:ext cx="0" cy="144000"/>
          </a:xfrm>
          <a:prstGeom prst="straightConnector1">
            <a:avLst/>
          </a:prstGeom>
          <a:noFill/>
          <a:ln w="28575">
            <a:solidFill>
              <a:srgbClr val="000000"/>
            </a:solidFill>
            <a:round/>
            <a:headEnd/>
            <a:tailEnd/>
          </a:ln>
        </p:spPr>
      </p:cxnSp>
      <p:cxnSp>
        <p:nvCxnSpPr>
          <p:cNvPr id="44" name="AutoShape 14"/>
          <p:cNvCxnSpPr>
            <a:cxnSpLocks noChangeShapeType="1"/>
          </p:cNvCxnSpPr>
          <p:nvPr/>
        </p:nvCxnSpPr>
        <p:spPr bwMode="auto">
          <a:xfrm>
            <a:off x="4000496" y="4999512"/>
            <a:ext cx="0" cy="144000"/>
          </a:xfrm>
          <a:prstGeom prst="straightConnector1">
            <a:avLst/>
          </a:prstGeom>
          <a:noFill/>
          <a:ln w="28575">
            <a:solidFill>
              <a:srgbClr val="000000"/>
            </a:solidFill>
            <a:round/>
            <a:headEnd/>
            <a:tailEnd/>
          </a:ln>
        </p:spPr>
      </p:cxnSp>
      <p:cxnSp>
        <p:nvCxnSpPr>
          <p:cNvPr id="45" name="AutoShape 14"/>
          <p:cNvCxnSpPr>
            <a:cxnSpLocks noChangeShapeType="1"/>
          </p:cNvCxnSpPr>
          <p:nvPr/>
        </p:nvCxnSpPr>
        <p:spPr bwMode="auto">
          <a:xfrm>
            <a:off x="3643306" y="3143248"/>
            <a:ext cx="0" cy="1980000"/>
          </a:xfrm>
          <a:prstGeom prst="straightConnector1">
            <a:avLst/>
          </a:prstGeom>
          <a:noFill/>
          <a:ln w="28575">
            <a:solidFill>
              <a:srgbClr val="000000"/>
            </a:solidFill>
            <a:round/>
            <a:headEnd/>
            <a:tailEnd/>
          </a:ln>
        </p:spPr>
      </p:cxnSp>
      <p:cxnSp>
        <p:nvCxnSpPr>
          <p:cNvPr id="46" name="AutoShape 14"/>
          <p:cNvCxnSpPr>
            <a:cxnSpLocks noChangeShapeType="1"/>
          </p:cNvCxnSpPr>
          <p:nvPr/>
        </p:nvCxnSpPr>
        <p:spPr bwMode="auto">
          <a:xfrm>
            <a:off x="3286116" y="4999512"/>
            <a:ext cx="0" cy="144000"/>
          </a:xfrm>
          <a:prstGeom prst="straightConnector1">
            <a:avLst/>
          </a:prstGeom>
          <a:noFill/>
          <a:ln w="28575">
            <a:solidFill>
              <a:srgbClr val="000000"/>
            </a:solidFill>
            <a:round/>
            <a:headEnd/>
            <a:tailEnd/>
          </a:ln>
        </p:spPr>
      </p:cxnSp>
      <p:cxnSp>
        <p:nvCxnSpPr>
          <p:cNvPr id="47" name="AutoShape 14"/>
          <p:cNvCxnSpPr>
            <a:cxnSpLocks noChangeShapeType="1"/>
          </p:cNvCxnSpPr>
          <p:nvPr/>
        </p:nvCxnSpPr>
        <p:spPr bwMode="auto">
          <a:xfrm>
            <a:off x="2928926" y="4999512"/>
            <a:ext cx="0" cy="144000"/>
          </a:xfrm>
          <a:prstGeom prst="straightConnector1">
            <a:avLst/>
          </a:prstGeom>
          <a:noFill/>
          <a:ln w="28575">
            <a:solidFill>
              <a:srgbClr val="000000"/>
            </a:solidFill>
            <a:round/>
            <a:headEnd/>
            <a:tailEnd/>
          </a:ln>
        </p:spPr>
      </p:cxnSp>
      <p:cxnSp>
        <p:nvCxnSpPr>
          <p:cNvPr id="48" name="AutoShape 14"/>
          <p:cNvCxnSpPr>
            <a:cxnSpLocks noChangeShapeType="1"/>
          </p:cNvCxnSpPr>
          <p:nvPr/>
        </p:nvCxnSpPr>
        <p:spPr bwMode="auto">
          <a:xfrm>
            <a:off x="4714876" y="4286256"/>
            <a:ext cx="0" cy="828000"/>
          </a:xfrm>
          <a:prstGeom prst="straightConnector1">
            <a:avLst/>
          </a:prstGeom>
          <a:noFill/>
          <a:ln w="28575">
            <a:solidFill>
              <a:srgbClr val="000000"/>
            </a:solidFill>
            <a:round/>
            <a:headEnd/>
            <a:tailEnd/>
          </a:ln>
        </p:spPr>
      </p:cxnSp>
      <p:cxnSp>
        <p:nvCxnSpPr>
          <p:cNvPr id="49" name="AutoShape 14"/>
          <p:cNvCxnSpPr>
            <a:cxnSpLocks noChangeShapeType="1"/>
          </p:cNvCxnSpPr>
          <p:nvPr/>
        </p:nvCxnSpPr>
        <p:spPr bwMode="auto">
          <a:xfrm>
            <a:off x="5072066" y="4643446"/>
            <a:ext cx="0" cy="468000"/>
          </a:xfrm>
          <a:prstGeom prst="straightConnector1">
            <a:avLst/>
          </a:prstGeom>
          <a:noFill/>
          <a:ln w="28575">
            <a:solidFill>
              <a:srgbClr val="000000"/>
            </a:solidFill>
            <a:round/>
            <a:headEnd/>
            <a:tailEnd/>
          </a:ln>
        </p:spPr>
      </p:cxnSp>
      <p:cxnSp>
        <p:nvCxnSpPr>
          <p:cNvPr id="50" name="AutoShape 14"/>
          <p:cNvCxnSpPr>
            <a:cxnSpLocks noChangeShapeType="1"/>
          </p:cNvCxnSpPr>
          <p:nvPr/>
        </p:nvCxnSpPr>
        <p:spPr bwMode="auto">
          <a:xfrm>
            <a:off x="5429256" y="4999512"/>
            <a:ext cx="0" cy="144000"/>
          </a:xfrm>
          <a:prstGeom prst="straightConnector1">
            <a:avLst/>
          </a:prstGeom>
          <a:noFill/>
          <a:ln w="28575">
            <a:solidFill>
              <a:srgbClr val="000000"/>
            </a:solidFill>
            <a:round/>
            <a:headEnd/>
            <a:tailEnd/>
          </a:ln>
        </p:spPr>
      </p:cxnSp>
      <p:cxnSp>
        <p:nvCxnSpPr>
          <p:cNvPr id="53" name="AutoShape 8"/>
          <p:cNvCxnSpPr>
            <a:cxnSpLocks noChangeShapeType="1"/>
          </p:cNvCxnSpPr>
          <p:nvPr/>
        </p:nvCxnSpPr>
        <p:spPr bwMode="auto">
          <a:xfrm>
            <a:off x="1857356" y="4643446"/>
            <a:ext cx="3204000" cy="0"/>
          </a:xfrm>
          <a:prstGeom prst="straightConnector1">
            <a:avLst/>
          </a:prstGeom>
          <a:noFill/>
          <a:ln w="28575">
            <a:solidFill>
              <a:srgbClr val="000000"/>
            </a:solidFill>
            <a:round/>
            <a:headEnd type="none" w="med" len="med"/>
            <a:tailEnd type="none" w="med" len="med"/>
          </a:ln>
        </p:spPr>
      </p:cxnSp>
      <p:cxnSp>
        <p:nvCxnSpPr>
          <p:cNvPr id="55" name="AutoShape 8"/>
          <p:cNvCxnSpPr>
            <a:cxnSpLocks noChangeShapeType="1"/>
          </p:cNvCxnSpPr>
          <p:nvPr/>
        </p:nvCxnSpPr>
        <p:spPr bwMode="auto">
          <a:xfrm>
            <a:off x="1857356" y="4286256"/>
            <a:ext cx="2844000" cy="0"/>
          </a:xfrm>
          <a:prstGeom prst="straightConnector1">
            <a:avLst/>
          </a:prstGeom>
          <a:noFill/>
          <a:ln w="28575">
            <a:solidFill>
              <a:srgbClr val="000000"/>
            </a:solidFill>
            <a:round/>
            <a:headEnd type="none" w="med" len="med"/>
            <a:tailEnd type="none" w="med" len="med"/>
          </a:ln>
        </p:spPr>
      </p:cxnSp>
      <p:cxnSp>
        <p:nvCxnSpPr>
          <p:cNvPr id="56" name="AutoShape 8"/>
          <p:cNvCxnSpPr>
            <a:cxnSpLocks noChangeShapeType="1"/>
          </p:cNvCxnSpPr>
          <p:nvPr/>
        </p:nvCxnSpPr>
        <p:spPr bwMode="auto">
          <a:xfrm>
            <a:off x="1867862" y="3143248"/>
            <a:ext cx="1764000" cy="0"/>
          </a:xfrm>
          <a:prstGeom prst="straightConnector1">
            <a:avLst/>
          </a:prstGeom>
          <a:noFill/>
          <a:ln w="28575">
            <a:solidFill>
              <a:srgbClr val="000000"/>
            </a:solidFill>
            <a:round/>
            <a:headEnd type="none" w="med" len="med"/>
            <a:tailEnd type="none" w="med" len="med"/>
          </a:ln>
        </p:spPr>
      </p:cxnSp>
      <p:cxnSp>
        <p:nvCxnSpPr>
          <p:cNvPr id="192543" name="AutoShape 31"/>
          <p:cNvCxnSpPr>
            <a:cxnSpLocks noChangeShapeType="1"/>
          </p:cNvCxnSpPr>
          <p:nvPr/>
        </p:nvCxnSpPr>
        <p:spPr bwMode="auto">
          <a:xfrm>
            <a:off x="1857356" y="3570289"/>
            <a:ext cx="144000" cy="1587"/>
          </a:xfrm>
          <a:prstGeom prst="straightConnector1">
            <a:avLst/>
          </a:prstGeom>
          <a:noFill/>
          <a:ln w="28575">
            <a:solidFill>
              <a:srgbClr val="000000"/>
            </a:solidFill>
            <a:round/>
            <a:headEnd/>
            <a:tailEnd/>
          </a:ln>
        </p:spPr>
      </p:cxnSp>
      <p:cxnSp>
        <p:nvCxnSpPr>
          <p:cNvPr id="58" name="AutoShape 31"/>
          <p:cNvCxnSpPr>
            <a:cxnSpLocks noChangeShapeType="1"/>
          </p:cNvCxnSpPr>
          <p:nvPr/>
        </p:nvCxnSpPr>
        <p:spPr bwMode="auto">
          <a:xfrm>
            <a:off x="1857356" y="3929066"/>
            <a:ext cx="144000" cy="1587"/>
          </a:xfrm>
          <a:prstGeom prst="straightConnector1">
            <a:avLst/>
          </a:prstGeom>
          <a:noFill/>
          <a:ln w="28575">
            <a:solidFill>
              <a:srgbClr val="000000"/>
            </a:solidFill>
            <a:round/>
            <a:headEnd/>
            <a:tailEnd/>
          </a:ln>
        </p:spPr>
      </p:cxnSp>
      <p:cxnSp>
        <p:nvCxnSpPr>
          <p:cNvPr id="59" name="AutoShape 31"/>
          <p:cNvCxnSpPr>
            <a:cxnSpLocks noChangeShapeType="1"/>
          </p:cNvCxnSpPr>
          <p:nvPr/>
        </p:nvCxnSpPr>
        <p:spPr bwMode="auto">
          <a:xfrm>
            <a:off x="1857356" y="2857496"/>
            <a:ext cx="144000" cy="1587"/>
          </a:xfrm>
          <a:prstGeom prst="straightConnector1">
            <a:avLst/>
          </a:prstGeom>
          <a:noFill/>
          <a:ln w="28575">
            <a:solidFill>
              <a:srgbClr val="000000"/>
            </a:solidFill>
            <a:round/>
            <a:headEnd/>
            <a:tailEnd/>
          </a:ln>
        </p:spPr>
      </p:cxnSp>
      <p:graphicFrame>
        <p:nvGraphicFramePr>
          <p:cNvPr id="192544" name="Object 32"/>
          <p:cNvGraphicFramePr>
            <a:graphicFrameLocks noChangeAspect="1"/>
          </p:cNvGraphicFramePr>
          <p:nvPr/>
        </p:nvGraphicFramePr>
        <p:xfrm>
          <a:off x="1517522" y="3736082"/>
          <a:ext cx="252630" cy="360000"/>
        </p:xfrm>
        <a:graphic>
          <a:graphicData uri="http://schemas.openxmlformats.org/presentationml/2006/ole">
            <p:oleObj spid="_x0000_s192640" name="Equation" r:id="rId17" imgW="2743200" imgH="4267200" progId="Equation.3">
              <p:embed/>
            </p:oleObj>
          </a:graphicData>
        </a:graphic>
      </p:graphicFrame>
      <p:graphicFrame>
        <p:nvGraphicFramePr>
          <p:cNvPr id="192545" name="Object 33"/>
          <p:cNvGraphicFramePr>
            <a:graphicFrameLocks noChangeAspect="1"/>
          </p:cNvGraphicFramePr>
          <p:nvPr/>
        </p:nvGraphicFramePr>
        <p:xfrm>
          <a:off x="1511296" y="2643182"/>
          <a:ext cx="252630" cy="360000"/>
        </p:xfrm>
        <a:graphic>
          <a:graphicData uri="http://schemas.openxmlformats.org/presentationml/2006/ole">
            <p:oleObj spid="_x0000_s192641" name="Equation" r:id="rId18" imgW="3048000" imgH="4267200" progId="Equation.3">
              <p:embed/>
            </p:oleObj>
          </a:graphicData>
        </a:graphic>
      </p:graphicFrame>
      <p:graphicFrame>
        <p:nvGraphicFramePr>
          <p:cNvPr id="192546" name="Object 34"/>
          <p:cNvGraphicFramePr>
            <a:graphicFrameLocks noChangeAspect="1"/>
          </p:cNvGraphicFramePr>
          <p:nvPr/>
        </p:nvGraphicFramePr>
        <p:xfrm>
          <a:off x="1516758" y="3426190"/>
          <a:ext cx="269160" cy="360000"/>
        </p:xfrm>
        <a:graphic>
          <a:graphicData uri="http://schemas.openxmlformats.org/presentationml/2006/ole">
            <p:oleObj spid="_x0000_s192642" name="Equation" r:id="rId19" imgW="3048000" imgH="3962400" progId="Equation.3">
              <p:embed/>
            </p:oleObj>
          </a:graphicData>
        </a:graphic>
      </p:graphicFrame>
      <p:graphicFrame>
        <p:nvGraphicFramePr>
          <p:cNvPr id="192547" name="Object 35"/>
          <p:cNvGraphicFramePr>
            <a:graphicFrameLocks noChangeAspect="1"/>
          </p:cNvGraphicFramePr>
          <p:nvPr/>
        </p:nvGraphicFramePr>
        <p:xfrm>
          <a:off x="1517618" y="4069132"/>
          <a:ext cx="268300" cy="360000"/>
        </p:xfrm>
        <a:graphic>
          <a:graphicData uri="http://schemas.openxmlformats.org/presentationml/2006/ole">
            <p:oleObj spid="_x0000_s192643" name="Equation" r:id="rId20" imgW="3048000" imgH="3962400" progId="Equation.3">
              <p:embed/>
            </p:oleObj>
          </a:graphicData>
        </a:graphic>
      </p:graphicFrame>
      <p:graphicFrame>
        <p:nvGraphicFramePr>
          <p:cNvPr id="192548" name="Object 36"/>
          <p:cNvGraphicFramePr>
            <a:graphicFrameLocks noChangeAspect="1"/>
          </p:cNvGraphicFramePr>
          <p:nvPr/>
        </p:nvGraphicFramePr>
        <p:xfrm>
          <a:off x="1544788" y="4426322"/>
          <a:ext cx="241130" cy="360000"/>
        </p:xfrm>
        <a:graphic>
          <a:graphicData uri="http://schemas.openxmlformats.org/presentationml/2006/ole">
            <p:oleObj spid="_x0000_s192644" name="Equation" r:id="rId21" imgW="2133600" imgH="3962400" progId="Equation.3">
              <p:embed/>
            </p:oleObj>
          </a:graphicData>
        </a:graphic>
      </p:graphicFrame>
      <p:graphicFrame>
        <p:nvGraphicFramePr>
          <p:cNvPr id="192549" name="Object 37"/>
          <p:cNvGraphicFramePr>
            <a:graphicFrameLocks noChangeAspect="1"/>
          </p:cNvGraphicFramePr>
          <p:nvPr/>
        </p:nvGraphicFramePr>
        <p:xfrm>
          <a:off x="1533288" y="3069000"/>
          <a:ext cx="252630" cy="360000"/>
        </p:xfrm>
        <a:graphic>
          <a:graphicData uri="http://schemas.openxmlformats.org/presentationml/2006/ole">
            <p:oleObj spid="_x0000_s192645" name="Equation" r:id="rId22" imgW="2743200" imgH="4267200" progId="Equation.3">
              <p:embed/>
            </p:oleObj>
          </a:graphicData>
        </a:graphic>
      </p:graphicFrame>
      <p:graphicFrame>
        <p:nvGraphicFramePr>
          <p:cNvPr id="192550" name="Object 38"/>
          <p:cNvGraphicFramePr>
            <a:graphicFrameLocks noChangeAspect="1"/>
          </p:cNvGraphicFramePr>
          <p:nvPr/>
        </p:nvGraphicFramePr>
        <p:xfrm>
          <a:off x="1660507" y="5143500"/>
          <a:ext cx="268287" cy="360363"/>
        </p:xfrm>
        <a:graphic>
          <a:graphicData uri="http://schemas.openxmlformats.org/presentationml/2006/ole">
            <p:oleObj spid="_x0000_s192646" name="Equation" r:id="rId23" imgW="3048000" imgH="4267200" progId="Equation.3">
              <p:embed/>
            </p:oleObj>
          </a:graphicData>
        </a:graphic>
      </p:graphicFrame>
      <p:graphicFrame>
        <p:nvGraphicFramePr>
          <p:cNvPr id="192551" name="Object 39"/>
          <p:cNvGraphicFramePr>
            <a:graphicFrameLocks noChangeAspect="1"/>
          </p:cNvGraphicFramePr>
          <p:nvPr/>
        </p:nvGraphicFramePr>
        <p:xfrm>
          <a:off x="3532400" y="3040278"/>
          <a:ext cx="222250" cy="249237"/>
        </p:xfrm>
        <a:graphic>
          <a:graphicData uri="http://schemas.openxmlformats.org/presentationml/2006/ole">
            <p:oleObj spid="_x0000_s192647" name="Equation" r:id="rId24" imgW="2743200" imgH="2743200" progId="Equation.3">
              <p:embed/>
            </p:oleObj>
          </a:graphicData>
        </a:graphic>
      </p:graphicFrame>
      <p:graphicFrame>
        <p:nvGraphicFramePr>
          <p:cNvPr id="192552" name="Object 40"/>
          <p:cNvGraphicFramePr>
            <a:graphicFrameLocks noChangeAspect="1"/>
          </p:cNvGraphicFramePr>
          <p:nvPr/>
        </p:nvGraphicFramePr>
        <p:xfrm>
          <a:off x="4596140" y="4159146"/>
          <a:ext cx="222250" cy="249237"/>
        </p:xfrm>
        <a:graphic>
          <a:graphicData uri="http://schemas.openxmlformats.org/presentationml/2006/ole">
            <p:oleObj spid="_x0000_s192648" name="Equation" r:id="rId25" imgW="114102" imgH="114102" progId="Equation.3">
              <p:embed/>
            </p:oleObj>
          </a:graphicData>
        </a:graphic>
      </p:graphicFrame>
      <p:graphicFrame>
        <p:nvGraphicFramePr>
          <p:cNvPr id="192553" name="Object 41"/>
          <p:cNvGraphicFramePr>
            <a:graphicFrameLocks noChangeAspect="1"/>
          </p:cNvGraphicFramePr>
          <p:nvPr/>
        </p:nvGraphicFramePr>
        <p:xfrm>
          <a:off x="4969096" y="4537084"/>
          <a:ext cx="222250" cy="249238"/>
        </p:xfrm>
        <a:graphic>
          <a:graphicData uri="http://schemas.openxmlformats.org/presentationml/2006/ole">
            <p:oleObj spid="_x0000_s192649" name="Equation" r:id="rId26" imgW="114102" imgH="114102"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92519"/>
                                        </p:tgtEl>
                                        <p:attrNameLst>
                                          <p:attrName>style.visibility</p:attrName>
                                        </p:attrNameLst>
                                      </p:cBhvr>
                                      <p:to>
                                        <p:strVal val="visible"/>
                                      </p:to>
                                    </p:set>
                                    <p:animEffect transition="in" filter="strips(downLeft)">
                                      <p:cBhvr>
                                        <p:cTn id="12" dur="1000"/>
                                        <p:tgtEl>
                                          <p:spTgt spid="192519"/>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92520"/>
                                        </p:tgtEl>
                                        <p:attrNameLst>
                                          <p:attrName>style.visibility</p:attrName>
                                        </p:attrNameLst>
                                      </p:cBhvr>
                                      <p:to>
                                        <p:strVal val="visible"/>
                                      </p:to>
                                    </p:set>
                                    <p:animEffect transition="in" filter="strips(downRight)">
                                      <p:cBhvr>
                                        <p:cTn id="17" dur="1000"/>
                                        <p:tgtEl>
                                          <p:spTgt spid="19252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92525"/>
                                        </p:tgtEl>
                                        <p:attrNameLst>
                                          <p:attrName>style.visibility</p:attrName>
                                        </p:attrNameLst>
                                      </p:cBhvr>
                                      <p:to>
                                        <p:strVal val="visible"/>
                                      </p:to>
                                    </p:set>
                                    <p:animEffect transition="in" filter="strips(downRight)">
                                      <p:cBhvr>
                                        <p:cTn id="22" dur="1000"/>
                                        <p:tgtEl>
                                          <p:spTgt spid="19252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92524"/>
                                        </p:tgtEl>
                                        <p:attrNameLst>
                                          <p:attrName>style.visibility</p:attrName>
                                        </p:attrNameLst>
                                      </p:cBhvr>
                                      <p:to>
                                        <p:strVal val="visible"/>
                                      </p:to>
                                    </p:set>
                                    <p:animEffect transition="in" filter="strips(downRight)">
                                      <p:cBhvr>
                                        <p:cTn id="27" dur="1000"/>
                                        <p:tgtEl>
                                          <p:spTgt spid="192524"/>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192550"/>
                                        </p:tgtEl>
                                        <p:attrNameLst>
                                          <p:attrName>style.visibility</p:attrName>
                                        </p:attrNameLst>
                                      </p:cBhvr>
                                      <p:to>
                                        <p:strVal val="visible"/>
                                      </p:to>
                                    </p:set>
                                    <p:animEffect transition="in" filter="strips(downRight)">
                                      <p:cBhvr>
                                        <p:cTn id="32" dur="1000"/>
                                        <p:tgtEl>
                                          <p:spTgt spid="192550"/>
                                        </p:tgtEl>
                                      </p:cBhvr>
                                    </p:animEffect>
                                  </p:childTnLst>
                                </p:cTn>
                              </p:par>
                              <p:par>
                                <p:cTn id="33" presetID="18" presetClass="entr" presetSubtype="6" fill="hold" nodeType="withEffect">
                                  <p:stCondLst>
                                    <p:cond delay="0"/>
                                  </p:stCondLst>
                                  <p:childTnLst>
                                    <p:set>
                                      <p:cBhvr>
                                        <p:cTn id="34" dur="1" fill="hold">
                                          <p:stCondLst>
                                            <p:cond delay="0"/>
                                          </p:stCondLst>
                                        </p:cTn>
                                        <p:tgtEl>
                                          <p:spTgt spid="192532"/>
                                        </p:tgtEl>
                                        <p:attrNameLst>
                                          <p:attrName>style.visibility</p:attrName>
                                        </p:attrNameLst>
                                      </p:cBhvr>
                                      <p:to>
                                        <p:strVal val="visible"/>
                                      </p:to>
                                    </p:set>
                                    <p:animEffect transition="in" filter="strips(downRight)">
                                      <p:cBhvr>
                                        <p:cTn id="35" dur="1000"/>
                                        <p:tgtEl>
                                          <p:spTgt spid="192532"/>
                                        </p:tgtEl>
                                      </p:cBhvr>
                                    </p:animEffect>
                                  </p:childTnLst>
                                </p:cTn>
                              </p:par>
                              <p:par>
                                <p:cTn id="36" presetID="18" presetClass="entr" presetSubtype="6" fill="hold" nodeType="withEffect">
                                  <p:stCondLst>
                                    <p:cond delay="0"/>
                                  </p:stCondLst>
                                  <p:childTnLst>
                                    <p:set>
                                      <p:cBhvr>
                                        <p:cTn id="37" dur="1" fill="hold">
                                          <p:stCondLst>
                                            <p:cond delay="0"/>
                                          </p:stCondLst>
                                        </p:cTn>
                                        <p:tgtEl>
                                          <p:spTgt spid="192533"/>
                                        </p:tgtEl>
                                        <p:attrNameLst>
                                          <p:attrName>style.visibility</p:attrName>
                                        </p:attrNameLst>
                                      </p:cBhvr>
                                      <p:to>
                                        <p:strVal val="visible"/>
                                      </p:to>
                                    </p:set>
                                    <p:animEffect transition="in" filter="strips(downRight)">
                                      <p:cBhvr>
                                        <p:cTn id="38" dur="1000"/>
                                        <p:tgtEl>
                                          <p:spTgt spid="192533"/>
                                        </p:tgtEl>
                                      </p:cBhvr>
                                    </p:animEffect>
                                  </p:childTnLst>
                                </p:cTn>
                              </p:par>
                              <p:par>
                                <p:cTn id="39" presetID="18" presetClass="entr" presetSubtype="6" fill="hold" nodeType="withEffect">
                                  <p:stCondLst>
                                    <p:cond delay="0"/>
                                  </p:stCondLst>
                                  <p:childTnLst>
                                    <p:set>
                                      <p:cBhvr>
                                        <p:cTn id="40" dur="1" fill="hold">
                                          <p:stCondLst>
                                            <p:cond delay="0"/>
                                          </p:stCondLst>
                                        </p:cTn>
                                        <p:tgtEl>
                                          <p:spTgt spid="192535"/>
                                        </p:tgtEl>
                                        <p:attrNameLst>
                                          <p:attrName>style.visibility</p:attrName>
                                        </p:attrNameLst>
                                      </p:cBhvr>
                                      <p:to>
                                        <p:strVal val="visible"/>
                                      </p:to>
                                    </p:set>
                                    <p:animEffect transition="in" filter="strips(downRight)">
                                      <p:cBhvr>
                                        <p:cTn id="41" dur="1000"/>
                                        <p:tgtEl>
                                          <p:spTgt spid="192535"/>
                                        </p:tgtEl>
                                      </p:cBhvr>
                                    </p:animEffect>
                                  </p:childTnLst>
                                </p:cTn>
                              </p:par>
                              <p:par>
                                <p:cTn id="42" presetID="18" presetClass="entr" presetSubtype="6" fill="hold" nodeType="withEffect">
                                  <p:stCondLst>
                                    <p:cond delay="0"/>
                                  </p:stCondLst>
                                  <p:childTnLst>
                                    <p:set>
                                      <p:cBhvr>
                                        <p:cTn id="43" dur="1" fill="hold">
                                          <p:stCondLst>
                                            <p:cond delay="0"/>
                                          </p:stCondLst>
                                        </p:cTn>
                                        <p:tgtEl>
                                          <p:spTgt spid="192534"/>
                                        </p:tgtEl>
                                        <p:attrNameLst>
                                          <p:attrName>style.visibility</p:attrName>
                                        </p:attrNameLst>
                                      </p:cBhvr>
                                      <p:to>
                                        <p:strVal val="visible"/>
                                      </p:to>
                                    </p:set>
                                    <p:animEffect transition="in" filter="strips(downRight)">
                                      <p:cBhvr>
                                        <p:cTn id="44" dur="1000"/>
                                        <p:tgtEl>
                                          <p:spTgt spid="192534"/>
                                        </p:tgtEl>
                                      </p:cBhvr>
                                    </p:animEffect>
                                  </p:childTnLst>
                                </p:cTn>
                              </p:par>
                              <p:par>
                                <p:cTn id="45" presetID="18" presetClass="entr" presetSubtype="6" fill="hold" nodeType="withEffect">
                                  <p:stCondLst>
                                    <p:cond delay="0"/>
                                  </p:stCondLst>
                                  <p:childTnLst>
                                    <p:set>
                                      <p:cBhvr>
                                        <p:cTn id="46" dur="1" fill="hold">
                                          <p:stCondLst>
                                            <p:cond delay="0"/>
                                          </p:stCondLst>
                                        </p:cTn>
                                        <p:tgtEl>
                                          <p:spTgt spid="192536"/>
                                        </p:tgtEl>
                                        <p:attrNameLst>
                                          <p:attrName>style.visibility</p:attrName>
                                        </p:attrNameLst>
                                      </p:cBhvr>
                                      <p:to>
                                        <p:strVal val="visible"/>
                                      </p:to>
                                    </p:set>
                                    <p:animEffect transition="in" filter="strips(downRight)">
                                      <p:cBhvr>
                                        <p:cTn id="47" dur="1000"/>
                                        <p:tgtEl>
                                          <p:spTgt spid="192536"/>
                                        </p:tgtEl>
                                      </p:cBhvr>
                                    </p:animEffect>
                                  </p:childTnLst>
                                </p:cTn>
                              </p:par>
                              <p:par>
                                <p:cTn id="48" presetID="18" presetClass="entr" presetSubtype="6" fill="hold" nodeType="withEffect">
                                  <p:stCondLst>
                                    <p:cond delay="0"/>
                                  </p:stCondLst>
                                  <p:childTnLst>
                                    <p:set>
                                      <p:cBhvr>
                                        <p:cTn id="49" dur="1" fill="hold">
                                          <p:stCondLst>
                                            <p:cond delay="0"/>
                                          </p:stCondLst>
                                        </p:cTn>
                                        <p:tgtEl>
                                          <p:spTgt spid="192537"/>
                                        </p:tgtEl>
                                        <p:attrNameLst>
                                          <p:attrName>style.visibility</p:attrName>
                                        </p:attrNameLst>
                                      </p:cBhvr>
                                      <p:to>
                                        <p:strVal val="visible"/>
                                      </p:to>
                                    </p:set>
                                    <p:animEffect transition="in" filter="strips(downRight)">
                                      <p:cBhvr>
                                        <p:cTn id="50" dur="1000"/>
                                        <p:tgtEl>
                                          <p:spTgt spid="192537"/>
                                        </p:tgtEl>
                                      </p:cBhvr>
                                    </p:animEffect>
                                  </p:childTnLst>
                                </p:cTn>
                              </p:par>
                              <p:par>
                                <p:cTn id="51" presetID="18" presetClass="entr" presetSubtype="6" fill="hold" nodeType="withEffect">
                                  <p:stCondLst>
                                    <p:cond delay="0"/>
                                  </p:stCondLst>
                                  <p:childTnLst>
                                    <p:set>
                                      <p:cBhvr>
                                        <p:cTn id="52" dur="1" fill="hold">
                                          <p:stCondLst>
                                            <p:cond delay="0"/>
                                          </p:stCondLst>
                                        </p:cTn>
                                        <p:tgtEl>
                                          <p:spTgt spid="192538"/>
                                        </p:tgtEl>
                                        <p:attrNameLst>
                                          <p:attrName>style.visibility</p:attrName>
                                        </p:attrNameLst>
                                      </p:cBhvr>
                                      <p:to>
                                        <p:strVal val="visible"/>
                                      </p:to>
                                    </p:set>
                                    <p:animEffect transition="in" filter="strips(downRight)">
                                      <p:cBhvr>
                                        <p:cTn id="53" dur="1000"/>
                                        <p:tgtEl>
                                          <p:spTgt spid="192538"/>
                                        </p:tgtEl>
                                      </p:cBhvr>
                                    </p:animEffect>
                                  </p:childTnLst>
                                </p:cTn>
                              </p:par>
                              <p:par>
                                <p:cTn id="54" presetID="18" presetClass="entr" presetSubtype="6" fill="hold" nodeType="withEffect">
                                  <p:stCondLst>
                                    <p:cond delay="0"/>
                                  </p:stCondLst>
                                  <p:childTnLst>
                                    <p:set>
                                      <p:cBhvr>
                                        <p:cTn id="55" dur="1" fill="hold">
                                          <p:stCondLst>
                                            <p:cond delay="0"/>
                                          </p:stCondLst>
                                        </p:cTn>
                                        <p:tgtEl>
                                          <p:spTgt spid="192539"/>
                                        </p:tgtEl>
                                        <p:attrNameLst>
                                          <p:attrName>style.visibility</p:attrName>
                                        </p:attrNameLst>
                                      </p:cBhvr>
                                      <p:to>
                                        <p:strVal val="visible"/>
                                      </p:to>
                                    </p:set>
                                    <p:animEffect transition="in" filter="strips(downRight)">
                                      <p:cBhvr>
                                        <p:cTn id="56" dur="1000"/>
                                        <p:tgtEl>
                                          <p:spTgt spid="192539"/>
                                        </p:tgtEl>
                                      </p:cBhvr>
                                    </p:animEffect>
                                  </p:childTnLst>
                                </p:cTn>
                              </p:par>
                              <p:par>
                                <p:cTn id="57" presetID="18" presetClass="entr" presetSubtype="6" fill="hold" nodeType="withEffect">
                                  <p:stCondLst>
                                    <p:cond delay="0"/>
                                  </p:stCondLst>
                                  <p:childTnLst>
                                    <p:set>
                                      <p:cBhvr>
                                        <p:cTn id="58" dur="1" fill="hold">
                                          <p:stCondLst>
                                            <p:cond delay="0"/>
                                          </p:stCondLst>
                                        </p:cTn>
                                        <p:tgtEl>
                                          <p:spTgt spid="192540"/>
                                        </p:tgtEl>
                                        <p:attrNameLst>
                                          <p:attrName>style.visibility</p:attrName>
                                        </p:attrNameLst>
                                      </p:cBhvr>
                                      <p:to>
                                        <p:strVal val="visible"/>
                                      </p:to>
                                    </p:set>
                                    <p:animEffect transition="in" filter="strips(downRight)">
                                      <p:cBhvr>
                                        <p:cTn id="59" dur="1000"/>
                                        <p:tgtEl>
                                          <p:spTgt spid="192540"/>
                                        </p:tgtEl>
                                      </p:cBhvr>
                                    </p:animEffect>
                                  </p:childTnLst>
                                </p:cTn>
                              </p:par>
                              <p:par>
                                <p:cTn id="60" presetID="18" presetClass="entr" presetSubtype="6" fill="hold" nodeType="withEffect">
                                  <p:stCondLst>
                                    <p:cond delay="0"/>
                                  </p:stCondLst>
                                  <p:childTnLst>
                                    <p:set>
                                      <p:cBhvr>
                                        <p:cTn id="61" dur="1" fill="hold">
                                          <p:stCondLst>
                                            <p:cond delay="0"/>
                                          </p:stCondLst>
                                        </p:cTn>
                                        <p:tgtEl>
                                          <p:spTgt spid="192541"/>
                                        </p:tgtEl>
                                        <p:attrNameLst>
                                          <p:attrName>style.visibility</p:attrName>
                                        </p:attrNameLst>
                                      </p:cBhvr>
                                      <p:to>
                                        <p:strVal val="visible"/>
                                      </p:to>
                                    </p:set>
                                    <p:animEffect transition="in" filter="strips(downRight)">
                                      <p:cBhvr>
                                        <p:cTn id="62" dur="1000"/>
                                        <p:tgtEl>
                                          <p:spTgt spid="192541"/>
                                        </p:tgtEl>
                                      </p:cBhvr>
                                    </p:animEffect>
                                  </p:childTnLst>
                                </p:cTn>
                              </p:par>
                              <p:par>
                                <p:cTn id="63" presetID="18" presetClass="entr" presetSubtype="6" fill="hold" nodeType="withEffect">
                                  <p:stCondLst>
                                    <p:cond delay="0"/>
                                  </p:stCondLst>
                                  <p:childTnLst>
                                    <p:set>
                                      <p:cBhvr>
                                        <p:cTn id="64" dur="1" fill="hold">
                                          <p:stCondLst>
                                            <p:cond delay="0"/>
                                          </p:stCondLst>
                                        </p:cTn>
                                        <p:tgtEl>
                                          <p:spTgt spid="40"/>
                                        </p:tgtEl>
                                        <p:attrNameLst>
                                          <p:attrName>style.visibility</p:attrName>
                                        </p:attrNameLst>
                                      </p:cBhvr>
                                      <p:to>
                                        <p:strVal val="visible"/>
                                      </p:to>
                                    </p:set>
                                    <p:animEffect transition="in" filter="strips(downRight)">
                                      <p:cBhvr>
                                        <p:cTn id="65" dur="1000"/>
                                        <p:tgtEl>
                                          <p:spTgt spid="40"/>
                                        </p:tgtEl>
                                      </p:cBhvr>
                                    </p:animEffect>
                                  </p:childTnLst>
                                </p:cTn>
                              </p:par>
                              <p:par>
                                <p:cTn id="66" presetID="18" presetClass="entr" presetSubtype="6" fill="hold" nodeType="with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strips(downRight)">
                                      <p:cBhvr>
                                        <p:cTn id="68" dur="1000"/>
                                        <p:tgtEl>
                                          <p:spTgt spid="39"/>
                                        </p:tgtEl>
                                      </p:cBhvr>
                                    </p:animEffect>
                                  </p:childTnLst>
                                </p:cTn>
                              </p:par>
                              <p:par>
                                <p:cTn id="69" presetID="18" presetClass="entr" presetSubtype="6" fill="hold" nodeType="withEffect">
                                  <p:stCondLst>
                                    <p:cond delay="0"/>
                                  </p:stCondLst>
                                  <p:childTnLst>
                                    <p:set>
                                      <p:cBhvr>
                                        <p:cTn id="70" dur="1" fill="hold">
                                          <p:stCondLst>
                                            <p:cond delay="0"/>
                                          </p:stCondLst>
                                        </p:cTn>
                                        <p:tgtEl>
                                          <p:spTgt spid="47"/>
                                        </p:tgtEl>
                                        <p:attrNameLst>
                                          <p:attrName>style.visibility</p:attrName>
                                        </p:attrNameLst>
                                      </p:cBhvr>
                                      <p:to>
                                        <p:strVal val="visible"/>
                                      </p:to>
                                    </p:set>
                                    <p:animEffect transition="in" filter="strips(downRight)">
                                      <p:cBhvr>
                                        <p:cTn id="71" dur="1000"/>
                                        <p:tgtEl>
                                          <p:spTgt spid="47"/>
                                        </p:tgtEl>
                                      </p:cBhvr>
                                    </p:animEffect>
                                  </p:childTnLst>
                                </p:cTn>
                              </p:par>
                              <p:par>
                                <p:cTn id="72" presetID="18" presetClass="entr" presetSubtype="6" fill="hold" nodeType="withEffect">
                                  <p:stCondLst>
                                    <p:cond delay="0"/>
                                  </p:stCondLst>
                                  <p:childTnLst>
                                    <p:set>
                                      <p:cBhvr>
                                        <p:cTn id="73" dur="1" fill="hold">
                                          <p:stCondLst>
                                            <p:cond delay="0"/>
                                          </p:stCondLst>
                                        </p:cTn>
                                        <p:tgtEl>
                                          <p:spTgt spid="46"/>
                                        </p:tgtEl>
                                        <p:attrNameLst>
                                          <p:attrName>style.visibility</p:attrName>
                                        </p:attrNameLst>
                                      </p:cBhvr>
                                      <p:to>
                                        <p:strVal val="visible"/>
                                      </p:to>
                                    </p:set>
                                    <p:animEffect transition="in" filter="strips(downRight)">
                                      <p:cBhvr>
                                        <p:cTn id="74" dur="1000"/>
                                        <p:tgtEl>
                                          <p:spTgt spid="46"/>
                                        </p:tgtEl>
                                      </p:cBhvr>
                                    </p:animEffect>
                                  </p:childTnLst>
                                </p:cTn>
                              </p:par>
                              <p:par>
                                <p:cTn id="75" presetID="18" presetClass="entr" presetSubtype="6" fill="hold" nodeType="withEffect">
                                  <p:stCondLst>
                                    <p:cond delay="0"/>
                                  </p:stCondLst>
                                  <p:childTnLst>
                                    <p:set>
                                      <p:cBhvr>
                                        <p:cTn id="76" dur="1" fill="hold">
                                          <p:stCondLst>
                                            <p:cond delay="0"/>
                                          </p:stCondLst>
                                        </p:cTn>
                                        <p:tgtEl>
                                          <p:spTgt spid="44"/>
                                        </p:tgtEl>
                                        <p:attrNameLst>
                                          <p:attrName>style.visibility</p:attrName>
                                        </p:attrNameLst>
                                      </p:cBhvr>
                                      <p:to>
                                        <p:strVal val="visible"/>
                                      </p:to>
                                    </p:set>
                                    <p:animEffect transition="in" filter="strips(downRight)">
                                      <p:cBhvr>
                                        <p:cTn id="77" dur="1000"/>
                                        <p:tgtEl>
                                          <p:spTgt spid="44"/>
                                        </p:tgtEl>
                                      </p:cBhvr>
                                    </p:animEffect>
                                  </p:childTnLst>
                                </p:cTn>
                              </p:par>
                              <p:par>
                                <p:cTn id="78" presetID="18" presetClass="entr" presetSubtype="6" fill="hold" nodeType="withEffect">
                                  <p:stCondLst>
                                    <p:cond delay="0"/>
                                  </p:stCondLst>
                                  <p:childTnLst>
                                    <p:set>
                                      <p:cBhvr>
                                        <p:cTn id="79" dur="1" fill="hold">
                                          <p:stCondLst>
                                            <p:cond delay="0"/>
                                          </p:stCondLst>
                                        </p:cTn>
                                        <p:tgtEl>
                                          <p:spTgt spid="43"/>
                                        </p:tgtEl>
                                        <p:attrNameLst>
                                          <p:attrName>style.visibility</p:attrName>
                                        </p:attrNameLst>
                                      </p:cBhvr>
                                      <p:to>
                                        <p:strVal val="visible"/>
                                      </p:to>
                                    </p:set>
                                    <p:animEffect transition="in" filter="strips(downRight)">
                                      <p:cBhvr>
                                        <p:cTn id="80" dur="1000"/>
                                        <p:tgtEl>
                                          <p:spTgt spid="43"/>
                                        </p:tgtEl>
                                      </p:cBhvr>
                                    </p:animEffect>
                                  </p:childTnLst>
                                </p:cTn>
                              </p:par>
                              <p:par>
                                <p:cTn id="81" presetID="18" presetClass="entr" presetSubtype="6" fill="hold" nodeType="with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strips(downRight)">
                                      <p:cBhvr>
                                        <p:cTn id="83" dur="1000"/>
                                        <p:tgtEl>
                                          <p:spTgt spid="50"/>
                                        </p:tgtEl>
                                      </p:cBhvr>
                                    </p:animEffect>
                                  </p:childTnLst>
                                </p:cTn>
                              </p:par>
                            </p:childTnLst>
                          </p:cTn>
                        </p:par>
                      </p:childTnLst>
                    </p:cTn>
                  </p:par>
                  <p:par>
                    <p:cTn id="84" fill="hold">
                      <p:stCondLst>
                        <p:cond delay="indefinite"/>
                      </p:stCondLst>
                      <p:childTnLst>
                        <p:par>
                          <p:cTn id="85" fill="hold">
                            <p:stCondLst>
                              <p:cond delay="0"/>
                            </p:stCondLst>
                            <p:childTnLst>
                              <p:par>
                                <p:cTn id="86" presetID="18" presetClass="entr" presetSubtype="6" fill="hold" nodeType="clickEffect">
                                  <p:stCondLst>
                                    <p:cond delay="0"/>
                                  </p:stCondLst>
                                  <p:childTnLst>
                                    <p:set>
                                      <p:cBhvr>
                                        <p:cTn id="87" dur="1" fill="hold">
                                          <p:stCondLst>
                                            <p:cond delay="0"/>
                                          </p:stCondLst>
                                        </p:cTn>
                                        <p:tgtEl>
                                          <p:spTgt spid="192545"/>
                                        </p:tgtEl>
                                        <p:attrNameLst>
                                          <p:attrName>style.visibility</p:attrName>
                                        </p:attrNameLst>
                                      </p:cBhvr>
                                      <p:to>
                                        <p:strVal val="visible"/>
                                      </p:to>
                                    </p:set>
                                    <p:animEffect transition="in" filter="strips(downRight)">
                                      <p:cBhvr>
                                        <p:cTn id="88" dur="1000"/>
                                        <p:tgtEl>
                                          <p:spTgt spid="192545"/>
                                        </p:tgtEl>
                                      </p:cBhvr>
                                    </p:animEffect>
                                  </p:childTnLst>
                                </p:cTn>
                              </p:par>
                              <p:par>
                                <p:cTn id="89" presetID="18" presetClass="entr" presetSubtype="6" fill="hold" nodeType="withEffect">
                                  <p:stCondLst>
                                    <p:cond delay="0"/>
                                  </p:stCondLst>
                                  <p:childTnLst>
                                    <p:set>
                                      <p:cBhvr>
                                        <p:cTn id="90" dur="1" fill="hold">
                                          <p:stCondLst>
                                            <p:cond delay="0"/>
                                          </p:stCondLst>
                                        </p:cTn>
                                        <p:tgtEl>
                                          <p:spTgt spid="192549"/>
                                        </p:tgtEl>
                                        <p:attrNameLst>
                                          <p:attrName>style.visibility</p:attrName>
                                        </p:attrNameLst>
                                      </p:cBhvr>
                                      <p:to>
                                        <p:strVal val="visible"/>
                                      </p:to>
                                    </p:set>
                                    <p:animEffect transition="in" filter="strips(downRight)">
                                      <p:cBhvr>
                                        <p:cTn id="91" dur="1000"/>
                                        <p:tgtEl>
                                          <p:spTgt spid="192549"/>
                                        </p:tgtEl>
                                      </p:cBhvr>
                                    </p:animEffect>
                                  </p:childTnLst>
                                </p:cTn>
                              </p:par>
                              <p:par>
                                <p:cTn id="92" presetID="18" presetClass="entr" presetSubtype="6" fill="hold" nodeType="withEffect">
                                  <p:stCondLst>
                                    <p:cond delay="0"/>
                                  </p:stCondLst>
                                  <p:childTnLst>
                                    <p:set>
                                      <p:cBhvr>
                                        <p:cTn id="93" dur="1" fill="hold">
                                          <p:stCondLst>
                                            <p:cond delay="0"/>
                                          </p:stCondLst>
                                        </p:cTn>
                                        <p:tgtEl>
                                          <p:spTgt spid="192544"/>
                                        </p:tgtEl>
                                        <p:attrNameLst>
                                          <p:attrName>style.visibility</p:attrName>
                                        </p:attrNameLst>
                                      </p:cBhvr>
                                      <p:to>
                                        <p:strVal val="visible"/>
                                      </p:to>
                                    </p:set>
                                    <p:animEffect transition="in" filter="strips(downRight)">
                                      <p:cBhvr>
                                        <p:cTn id="94" dur="1000"/>
                                        <p:tgtEl>
                                          <p:spTgt spid="192544"/>
                                        </p:tgtEl>
                                      </p:cBhvr>
                                    </p:animEffect>
                                  </p:childTnLst>
                                </p:cTn>
                              </p:par>
                              <p:par>
                                <p:cTn id="95" presetID="18" presetClass="entr" presetSubtype="6" fill="hold" nodeType="withEffect">
                                  <p:stCondLst>
                                    <p:cond delay="0"/>
                                  </p:stCondLst>
                                  <p:childTnLst>
                                    <p:set>
                                      <p:cBhvr>
                                        <p:cTn id="96" dur="1" fill="hold">
                                          <p:stCondLst>
                                            <p:cond delay="0"/>
                                          </p:stCondLst>
                                        </p:cTn>
                                        <p:tgtEl>
                                          <p:spTgt spid="192547"/>
                                        </p:tgtEl>
                                        <p:attrNameLst>
                                          <p:attrName>style.visibility</p:attrName>
                                        </p:attrNameLst>
                                      </p:cBhvr>
                                      <p:to>
                                        <p:strVal val="visible"/>
                                      </p:to>
                                    </p:set>
                                    <p:animEffect transition="in" filter="strips(downRight)">
                                      <p:cBhvr>
                                        <p:cTn id="97" dur="1000"/>
                                        <p:tgtEl>
                                          <p:spTgt spid="192547"/>
                                        </p:tgtEl>
                                      </p:cBhvr>
                                    </p:animEffect>
                                  </p:childTnLst>
                                </p:cTn>
                              </p:par>
                              <p:par>
                                <p:cTn id="98" presetID="18" presetClass="entr" presetSubtype="6" fill="hold" nodeType="withEffect">
                                  <p:stCondLst>
                                    <p:cond delay="0"/>
                                  </p:stCondLst>
                                  <p:childTnLst>
                                    <p:set>
                                      <p:cBhvr>
                                        <p:cTn id="99" dur="1" fill="hold">
                                          <p:stCondLst>
                                            <p:cond delay="0"/>
                                          </p:stCondLst>
                                        </p:cTn>
                                        <p:tgtEl>
                                          <p:spTgt spid="192548"/>
                                        </p:tgtEl>
                                        <p:attrNameLst>
                                          <p:attrName>style.visibility</p:attrName>
                                        </p:attrNameLst>
                                      </p:cBhvr>
                                      <p:to>
                                        <p:strVal val="visible"/>
                                      </p:to>
                                    </p:set>
                                    <p:animEffect transition="in" filter="strips(downRight)">
                                      <p:cBhvr>
                                        <p:cTn id="100" dur="1000"/>
                                        <p:tgtEl>
                                          <p:spTgt spid="192548"/>
                                        </p:tgtEl>
                                      </p:cBhvr>
                                    </p:animEffect>
                                  </p:childTnLst>
                                </p:cTn>
                              </p:par>
                              <p:par>
                                <p:cTn id="101" presetID="18" presetClass="entr" presetSubtype="6" fill="hold" nodeType="withEffect">
                                  <p:stCondLst>
                                    <p:cond delay="0"/>
                                  </p:stCondLst>
                                  <p:childTnLst>
                                    <p:set>
                                      <p:cBhvr>
                                        <p:cTn id="102" dur="1" fill="hold">
                                          <p:stCondLst>
                                            <p:cond delay="0"/>
                                          </p:stCondLst>
                                        </p:cTn>
                                        <p:tgtEl>
                                          <p:spTgt spid="192546"/>
                                        </p:tgtEl>
                                        <p:attrNameLst>
                                          <p:attrName>style.visibility</p:attrName>
                                        </p:attrNameLst>
                                      </p:cBhvr>
                                      <p:to>
                                        <p:strVal val="visible"/>
                                      </p:to>
                                    </p:set>
                                    <p:animEffect transition="in" filter="strips(downRight)">
                                      <p:cBhvr>
                                        <p:cTn id="103" dur="1000"/>
                                        <p:tgtEl>
                                          <p:spTgt spid="192546"/>
                                        </p:tgtEl>
                                      </p:cBhvr>
                                    </p:animEffect>
                                  </p:childTnLst>
                                </p:cTn>
                              </p:par>
                              <p:par>
                                <p:cTn id="104" presetID="18" presetClass="entr" presetSubtype="6" fill="hold" nodeType="withEffect">
                                  <p:stCondLst>
                                    <p:cond delay="0"/>
                                  </p:stCondLst>
                                  <p:childTnLst>
                                    <p:set>
                                      <p:cBhvr>
                                        <p:cTn id="105" dur="1" fill="hold">
                                          <p:stCondLst>
                                            <p:cond delay="0"/>
                                          </p:stCondLst>
                                        </p:cTn>
                                        <p:tgtEl>
                                          <p:spTgt spid="58"/>
                                        </p:tgtEl>
                                        <p:attrNameLst>
                                          <p:attrName>style.visibility</p:attrName>
                                        </p:attrNameLst>
                                      </p:cBhvr>
                                      <p:to>
                                        <p:strVal val="visible"/>
                                      </p:to>
                                    </p:set>
                                    <p:animEffect transition="in" filter="strips(downRight)">
                                      <p:cBhvr>
                                        <p:cTn id="106" dur="1000"/>
                                        <p:tgtEl>
                                          <p:spTgt spid="58"/>
                                        </p:tgtEl>
                                      </p:cBhvr>
                                    </p:animEffect>
                                  </p:childTnLst>
                                </p:cTn>
                              </p:par>
                              <p:par>
                                <p:cTn id="107" presetID="18" presetClass="entr" presetSubtype="6" fill="hold" nodeType="withEffect">
                                  <p:stCondLst>
                                    <p:cond delay="0"/>
                                  </p:stCondLst>
                                  <p:childTnLst>
                                    <p:set>
                                      <p:cBhvr>
                                        <p:cTn id="108" dur="1" fill="hold">
                                          <p:stCondLst>
                                            <p:cond delay="0"/>
                                          </p:stCondLst>
                                        </p:cTn>
                                        <p:tgtEl>
                                          <p:spTgt spid="192543"/>
                                        </p:tgtEl>
                                        <p:attrNameLst>
                                          <p:attrName>style.visibility</p:attrName>
                                        </p:attrNameLst>
                                      </p:cBhvr>
                                      <p:to>
                                        <p:strVal val="visible"/>
                                      </p:to>
                                    </p:set>
                                    <p:animEffect transition="in" filter="strips(downRight)">
                                      <p:cBhvr>
                                        <p:cTn id="109" dur="1000"/>
                                        <p:tgtEl>
                                          <p:spTgt spid="192543"/>
                                        </p:tgtEl>
                                      </p:cBhvr>
                                    </p:animEffect>
                                  </p:childTnLst>
                                </p:cTn>
                              </p:par>
                              <p:par>
                                <p:cTn id="110" presetID="18" presetClass="entr" presetSubtype="6" fill="hold" nodeType="withEffect">
                                  <p:stCondLst>
                                    <p:cond delay="0"/>
                                  </p:stCondLst>
                                  <p:childTnLst>
                                    <p:set>
                                      <p:cBhvr>
                                        <p:cTn id="111" dur="1" fill="hold">
                                          <p:stCondLst>
                                            <p:cond delay="0"/>
                                          </p:stCondLst>
                                        </p:cTn>
                                        <p:tgtEl>
                                          <p:spTgt spid="59"/>
                                        </p:tgtEl>
                                        <p:attrNameLst>
                                          <p:attrName>style.visibility</p:attrName>
                                        </p:attrNameLst>
                                      </p:cBhvr>
                                      <p:to>
                                        <p:strVal val="visible"/>
                                      </p:to>
                                    </p:set>
                                    <p:animEffect transition="in" filter="strips(downRight)">
                                      <p:cBhvr>
                                        <p:cTn id="112" dur="1000"/>
                                        <p:tgtEl>
                                          <p:spTgt spid="59"/>
                                        </p:tgtEl>
                                      </p:cBhvr>
                                    </p:animEffect>
                                  </p:childTnLst>
                                </p:cTn>
                              </p:par>
                            </p:childTnLst>
                          </p:cTn>
                        </p:par>
                      </p:childTnLst>
                    </p:cTn>
                  </p:par>
                  <p:par>
                    <p:cTn id="113" fill="hold">
                      <p:stCondLst>
                        <p:cond delay="indefinite"/>
                      </p:stCondLst>
                      <p:childTnLst>
                        <p:par>
                          <p:cTn id="114" fill="hold">
                            <p:stCondLst>
                              <p:cond delay="0"/>
                            </p:stCondLst>
                            <p:childTnLst>
                              <p:par>
                                <p:cTn id="115" presetID="18" presetClass="entr" presetSubtype="6" fill="hold" nodeType="clickEffect">
                                  <p:stCondLst>
                                    <p:cond delay="0"/>
                                  </p:stCondLst>
                                  <p:childTnLst>
                                    <p:set>
                                      <p:cBhvr>
                                        <p:cTn id="116" dur="1" fill="hold">
                                          <p:stCondLst>
                                            <p:cond delay="0"/>
                                          </p:stCondLst>
                                        </p:cTn>
                                        <p:tgtEl>
                                          <p:spTgt spid="56"/>
                                        </p:tgtEl>
                                        <p:attrNameLst>
                                          <p:attrName>style.visibility</p:attrName>
                                        </p:attrNameLst>
                                      </p:cBhvr>
                                      <p:to>
                                        <p:strVal val="visible"/>
                                      </p:to>
                                    </p:set>
                                    <p:animEffect transition="in" filter="strips(downRight)">
                                      <p:cBhvr>
                                        <p:cTn id="117" dur="1000"/>
                                        <p:tgtEl>
                                          <p:spTgt spid="56"/>
                                        </p:tgtEl>
                                      </p:cBhvr>
                                    </p:animEffect>
                                  </p:childTnLst>
                                </p:cTn>
                              </p:par>
                              <p:par>
                                <p:cTn id="118" presetID="18" presetClass="entr" presetSubtype="6" fill="hold" nodeType="withEffect">
                                  <p:stCondLst>
                                    <p:cond delay="0"/>
                                  </p:stCondLst>
                                  <p:childTnLst>
                                    <p:set>
                                      <p:cBhvr>
                                        <p:cTn id="119" dur="1" fill="hold">
                                          <p:stCondLst>
                                            <p:cond delay="0"/>
                                          </p:stCondLst>
                                        </p:cTn>
                                        <p:tgtEl>
                                          <p:spTgt spid="45"/>
                                        </p:tgtEl>
                                        <p:attrNameLst>
                                          <p:attrName>style.visibility</p:attrName>
                                        </p:attrNameLst>
                                      </p:cBhvr>
                                      <p:to>
                                        <p:strVal val="visible"/>
                                      </p:to>
                                    </p:set>
                                    <p:animEffect transition="in" filter="strips(downRight)">
                                      <p:cBhvr>
                                        <p:cTn id="120" dur="1000"/>
                                        <p:tgtEl>
                                          <p:spTgt spid="45"/>
                                        </p:tgtEl>
                                      </p:cBhvr>
                                    </p:animEffect>
                                  </p:childTnLst>
                                </p:cTn>
                              </p:par>
                            </p:childTnLst>
                          </p:cTn>
                        </p:par>
                      </p:childTnLst>
                    </p:cTn>
                  </p:par>
                  <p:par>
                    <p:cTn id="121" fill="hold">
                      <p:stCondLst>
                        <p:cond delay="indefinite"/>
                      </p:stCondLst>
                      <p:childTnLst>
                        <p:par>
                          <p:cTn id="122" fill="hold">
                            <p:stCondLst>
                              <p:cond delay="0"/>
                            </p:stCondLst>
                            <p:childTnLst>
                              <p:par>
                                <p:cTn id="123" presetID="18" presetClass="entr" presetSubtype="6" fill="hold" nodeType="clickEffect">
                                  <p:stCondLst>
                                    <p:cond delay="0"/>
                                  </p:stCondLst>
                                  <p:childTnLst>
                                    <p:set>
                                      <p:cBhvr>
                                        <p:cTn id="124" dur="1" fill="hold">
                                          <p:stCondLst>
                                            <p:cond delay="0"/>
                                          </p:stCondLst>
                                        </p:cTn>
                                        <p:tgtEl>
                                          <p:spTgt spid="55"/>
                                        </p:tgtEl>
                                        <p:attrNameLst>
                                          <p:attrName>style.visibility</p:attrName>
                                        </p:attrNameLst>
                                      </p:cBhvr>
                                      <p:to>
                                        <p:strVal val="visible"/>
                                      </p:to>
                                    </p:set>
                                    <p:animEffect transition="in" filter="strips(downRight)">
                                      <p:cBhvr>
                                        <p:cTn id="125" dur="1000"/>
                                        <p:tgtEl>
                                          <p:spTgt spid="55"/>
                                        </p:tgtEl>
                                      </p:cBhvr>
                                    </p:animEffect>
                                  </p:childTnLst>
                                </p:cTn>
                              </p:par>
                              <p:par>
                                <p:cTn id="126" presetID="18" presetClass="entr" presetSubtype="6" fill="hold" nodeType="withEffect">
                                  <p:stCondLst>
                                    <p:cond delay="0"/>
                                  </p:stCondLst>
                                  <p:childTnLst>
                                    <p:set>
                                      <p:cBhvr>
                                        <p:cTn id="127" dur="1" fill="hold">
                                          <p:stCondLst>
                                            <p:cond delay="0"/>
                                          </p:stCondLst>
                                        </p:cTn>
                                        <p:tgtEl>
                                          <p:spTgt spid="48"/>
                                        </p:tgtEl>
                                        <p:attrNameLst>
                                          <p:attrName>style.visibility</p:attrName>
                                        </p:attrNameLst>
                                      </p:cBhvr>
                                      <p:to>
                                        <p:strVal val="visible"/>
                                      </p:to>
                                    </p:set>
                                    <p:animEffect transition="in" filter="strips(downRight)">
                                      <p:cBhvr>
                                        <p:cTn id="128" dur="1000"/>
                                        <p:tgtEl>
                                          <p:spTgt spid="48"/>
                                        </p:tgtEl>
                                      </p:cBhvr>
                                    </p:animEffect>
                                  </p:childTnLst>
                                </p:cTn>
                              </p:par>
                            </p:childTnLst>
                          </p:cTn>
                        </p:par>
                      </p:childTnLst>
                    </p:cTn>
                  </p:par>
                  <p:par>
                    <p:cTn id="129" fill="hold">
                      <p:stCondLst>
                        <p:cond delay="indefinite"/>
                      </p:stCondLst>
                      <p:childTnLst>
                        <p:par>
                          <p:cTn id="130" fill="hold">
                            <p:stCondLst>
                              <p:cond delay="0"/>
                            </p:stCondLst>
                            <p:childTnLst>
                              <p:par>
                                <p:cTn id="131" presetID="18" presetClass="entr" presetSubtype="6" fill="hold" nodeType="clickEffect">
                                  <p:stCondLst>
                                    <p:cond delay="0"/>
                                  </p:stCondLst>
                                  <p:childTnLst>
                                    <p:set>
                                      <p:cBhvr>
                                        <p:cTn id="132" dur="1" fill="hold">
                                          <p:stCondLst>
                                            <p:cond delay="0"/>
                                          </p:stCondLst>
                                        </p:cTn>
                                        <p:tgtEl>
                                          <p:spTgt spid="49"/>
                                        </p:tgtEl>
                                        <p:attrNameLst>
                                          <p:attrName>style.visibility</p:attrName>
                                        </p:attrNameLst>
                                      </p:cBhvr>
                                      <p:to>
                                        <p:strVal val="visible"/>
                                      </p:to>
                                    </p:set>
                                    <p:animEffect transition="in" filter="strips(downRight)">
                                      <p:cBhvr>
                                        <p:cTn id="133" dur="1000"/>
                                        <p:tgtEl>
                                          <p:spTgt spid="49"/>
                                        </p:tgtEl>
                                      </p:cBhvr>
                                    </p:animEffect>
                                  </p:childTnLst>
                                </p:cTn>
                              </p:par>
                              <p:par>
                                <p:cTn id="134" presetID="18" presetClass="entr" presetSubtype="6" fill="hold" nodeType="withEffect">
                                  <p:stCondLst>
                                    <p:cond delay="0"/>
                                  </p:stCondLst>
                                  <p:childTnLst>
                                    <p:set>
                                      <p:cBhvr>
                                        <p:cTn id="135" dur="1" fill="hold">
                                          <p:stCondLst>
                                            <p:cond delay="0"/>
                                          </p:stCondLst>
                                        </p:cTn>
                                        <p:tgtEl>
                                          <p:spTgt spid="53"/>
                                        </p:tgtEl>
                                        <p:attrNameLst>
                                          <p:attrName>style.visibility</p:attrName>
                                        </p:attrNameLst>
                                      </p:cBhvr>
                                      <p:to>
                                        <p:strVal val="visible"/>
                                      </p:to>
                                    </p:set>
                                    <p:animEffect transition="in" filter="strips(downRight)">
                                      <p:cBhvr>
                                        <p:cTn id="136" dur="1000"/>
                                        <p:tgtEl>
                                          <p:spTgt spid="53"/>
                                        </p:tgtEl>
                                      </p:cBhvr>
                                    </p:animEffect>
                                  </p:childTnLst>
                                </p:cTn>
                              </p:par>
                            </p:childTnLst>
                          </p:cTn>
                        </p:par>
                      </p:childTnLst>
                    </p:cTn>
                  </p:par>
                  <p:par>
                    <p:cTn id="137" fill="hold">
                      <p:stCondLst>
                        <p:cond delay="indefinite"/>
                      </p:stCondLst>
                      <p:childTnLst>
                        <p:par>
                          <p:cTn id="138" fill="hold">
                            <p:stCondLst>
                              <p:cond delay="0"/>
                            </p:stCondLst>
                            <p:childTnLst>
                              <p:par>
                                <p:cTn id="139" presetID="18" presetClass="entr" presetSubtype="6" fill="hold" nodeType="clickEffect">
                                  <p:stCondLst>
                                    <p:cond delay="0"/>
                                  </p:stCondLst>
                                  <p:childTnLst>
                                    <p:set>
                                      <p:cBhvr>
                                        <p:cTn id="140" dur="1" fill="hold">
                                          <p:stCondLst>
                                            <p:cond delay="0"/>
                                          </p:stCondLst>
                                        </p:cTn>
                                        <p:tgtEl>
                                          <p:spTgt spid="192551"/>
                                        </p:tgtEl>
                                        <p:attrNameLst>
                                          <p:attrName>style.visibility</p:attrName>
                                        </p:attrNameLst>
                                      </p:cBhvr>
                                      <p:to>
                                        <p:strVal val="visible"/>
                                      </p:to>
                                    </p:set>
                                    <p:animEffect transition="in" filter="strips(downRight)">
                                      <p:cBhvr>
                                        <p:cTn id="141" dur="1000"/>
                                        <p:tgtEl>
                                          <p:spTgt spid="192551"/>
                                        </p:tgtEl>
                                      </p:cBhvr>
                                    </p:animEffect>
                                  </p:childTnLst>
                                </p:cTn>
                              </p:par>
                              <p:par>
                                <p:cTn id="142" presetID="18" presetClass="entr" presetSubtype="6" fill="hold" nodeType="withEffect">
                                  <p:stCondLst>
                                    <p:cond delay="0"/>
                                  </p:stCondLst>
                                  <p:childTnLst>
                                    <p:set>
                                      <p:cBhvr>
                                        <p:cTn id="143" dur="1" fill="hold">
                                          <p:stCondLst>
                                            <p:cond delay="0"/>
                                          </p:stCondLst>
                                        </p:cTn>
                                        <p:tgtEl>
                                          <p:spTgt spid="192552"/>
                                        </p:tgtEl>
                                        <p:attrNameLst>
                                          <p:attrName>style.visibility</p:attrName>
                                        </p:attrNameLst>
                                      </p:cBhvr>
                                      <p:to>
                                        <p:strVal val="visible"/>
                                      </p:to>
                                    </p:set>
                                    <p:animEffect transition="in" filter="strips(downRight)">
                                      <p:cBhvr>
                                        <p:cTn id="144" dur="1000"/>
                                        <p:tgtEl>
                                          <p:spTgt spid="192552"/>
                                        </p:tgtEl>
                                      </p:cBhvr>
                                    </p:animEffect>
                                  </p:childTnLst>
                                </p:cTn>
                              </p:par>
                              <p:par>
                                <p:cTn id="145" presetID="18" presetClass="entr" presetSubtype="6" fill="hold" nodeType="withEffect">
                                  <p:stCondLst>
                                    <p:cond delay="0"/>
                                  </p:stCondLst>
                                  <p:childTnLst>
                                    <p:set>
                                      <p:cBhvr>
                                        <p:cTn id="146" dur="1" fill="hold">
                                          <p:stCondLst>
                                            <p:cond delay="0"/>
                                          </p:stCondLst>
                                        </p:cTn>
                                        <p:tgtEl>
                                          <p:spTgt spid="192553"/>
                                        </p:tgtEl>
                                        <p:attrNameLst>
                                          <p:attrName>style.visibility</p:attrName>
                                        </p:attrNameLst>
                                      </p:cBhvr>
                                      <p:to>
                                        <p:strVal val="visible"/>
                                      </p:to>
                                    </p:set>
                                    <p:animEffect transition="in" filter="strips(downRight)">
                                      <p:cBhvr>
                                        <p:cTn id="147" dur="1000"/>
                                        <p:tgtEl>
                                          <p:spTgt spid="192553"/>
                                        </p:tgtEl>
                                      </p:cBhvr>
                                    </p:animEffect>
                                  </p:childTnLst>
                                </p:cTn>
                              </p:par>
                            </p:childTnLst>
                          </p:cTn>
                        </p:par>
                      </p:childTnLst>
                    </p:cTn>
                  </p:par>
                  <p:par>
                    <p:cTn id="148" fill="hold">
                      <p:stCondLst>
                        <p:cond delay="indefinite"/>
                      </p:stCondLst>
                      <p:childTnLst>
                        <p:par>
                          <p:cTn id="149" fill="hold">
                            <p:stCondLst>
                              <p:cond delay="0"/>
                            </p:stCondLst>
                            <p:childTnLst>
                              <p:par>
                                <p:cTn id="150" presetID="18" presetClass="entr" presetSubtype="6" fill="hold" nodeType="clickEffect">
                                  <p:stCondLst>
                                    <p:cond delay="0"/>
                                  </p:stCondLst>
                                  <p:childTnLst>
                                    <p:set>
                                      <p:cBhvr>
                                        <p:cTn id="151" dur="1" fill="hold">
                                          <p:stCondLst>
                                            <p:cond delay="0"/>
                                          </p:stCondLst>
                                        </p:cTn>
                                        <p:tgtEl>
                                          <p:spTgt spid="192521"/>
                                        </p:tgtEl>
                                        <p:attrNameLst>
                                          <p:attrName>style.visibility</p:attrName>
                                        </p:attrNameLst>
                                      </p:cBhvr>
                                      <p:to>
                                        <p:strVal val="visible"/>
                                      </p:to>
                                    </p:set>
                                    <p:animEffect transition="in" filter="strips(downRight)">
                                      <p:cBhvr>
                                        <p:cTn id="152" dur="1000"/>
                                        <p:tgtEl>
                                          <p:spTgt spid="192521"/>
                                        </p:tgtEl>
                                      </p:cBhvr>
                                    </p:animEffect>
                                  </p:childTnLst>
                                </p:cTn>
                              </p:par>
                              <p:par>
                                <p:cTn id="153" presetID="18" presetClass="entr" presetSubtype="6" fill="hold" nodeType="withEffect">
                                  <p:stCondLst>
                                    <p:cond delay="0"/>
                                  </p:stCondLst>
                                  <p:childTnLst>
                                    <p:set>
                                      <p:cBhvr>
                                        <p:cTn id="154" dur="1" fill="hold">
                                          <p:stCondLst>
                                            <p:cond delay="0"/>
                                          </p:stCondLst>
                                        </p:cTn>
                                        <p:tgtEl>
                                          <p:spTgt spid="192522"/>
                                        </p:tgtEl>
                                        <p:attrNameLst>
                                          <p:attrName>style.visibility</p:attrName>
                                        </p:attrNameLst>
                                      </p:cBhvr>
                                      <p:to>
                                        <p:strVal val="visible"/>
                                      </p:to>
                                    </p:set>
                                    <p:animEffect transition="in" filter="strips(downRight)">
                                      <p:cBhvr>
                                        <p:cTn id="155" dur="1000"/>
                                        <p:tgtEl>
                                          <p:spTgt spid="192522"/>
                                        </p:tgtEl>
                                      </p:cBhvr>
                                    </p:animEffect>
                                  </p:childTnLst>
                                </p:cTn>
                              </p:par>
                              <p:par>
                                <p:cTn id="156" presetID="18" presetClass="entr" presetSubtype="6" fill="hold" nodeType="withEffect">
                                  <p:stCondLst>
                                    <p:cond delay="0"/>
                                  </p:stCondLst>
                                  <p:childTnLst>
                                    <p:set>
                                      <p:cBhvr>
                                        <p:cTn id="157" dur="1" fill="hold">
                                          <p:stCondLst>
                                            <p:cond delay="0"/>
                                          </p:stCondLst>
                                        </p:cTn>
                                        <p:tgtEl>
                                          <p:spTgt spid="192523"/>
                                        </p:tgtEl>
                                        <p:attrNameLst>
                                          <p:attrName>style.visibility</p:attrName>
                                        </p:attrNameLst>
                                      </p:cBhvr>
                                      <p:to>
                                        <p:strVal val="visible"/>
                                      </p:to>
                                    </p:set>
                                    <p:animEffect transition="in" filter="strips(downRight)">
                                      <p:cBhvr>
                                        <p:cTn id="158" dur="1000"/>
                                        <p:tgtEl>
                                          <p:spTgt spid="192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131761"/>
            <a:ext cx="8229600" cy="654033"/>
          </a:xfrm>
        </p:spPr>
        <p:txBody>
          <a:bodyPr>
            <a:noAutofit/>
          </a:bodyPr>
          <a:lstStyle/>
          <a:p>
            <a:r>
              <a:rPr lang="en-GB" sz="3200" b="1" dirty="0"/>
              <a:t>(b) Changes in Demand</a:t>
            </a:r>
            <a:endParaRPr lang="en-IN" sz="3200" dirty="0"/>
          </a:p>
        </p:txBody>
      </p:sp>
      <p:cxnSp>
        <p:nvCxnSpPr>
          <p:cNvPr id="192519" name="AutoShape 7"/>
          <p:cNvCxnSpPr>
            <a:cxnSpLocks noChangeShapeType="1"/>
          </p:cNvCxnSpPr>
          <p:nvPr/>
        </p:nvCxnSpPr>
        <p:spPr bwMode="auto">
          <a:xfrm>
            <a:off x="1785918" y="1071546"/>
            <a:ext cx="0" cy="3924000"/>
          </a:xfrm>
          <a:prstGeom prst="straightConnector1">
            <a:avLst/>
          </a:prstGeom>
          <a:noFill/>
          <a:ln w="28575">
            <a:solidFill>
              <a:srgbClr val="000000"/>
            </a:solidFill>
            <a:round/>
            <a:headEnd type="triangle" w="med" len="med"/>
            <a:tailEnd/>
          </a:ln>
        </p:spPr>
      </p:cxnSp>
      <p:cxnSp>
        <p:nvCxnSpPr>
          <p:cNvPr id="192520" name="AutoShape 8"/>
          <p:cNvCxnSpPr>
            <a:cxnSpLocks noChangeShapeType="1"/>
          </p:cNvCxnSpPr>
          <p:nvPr/>
        </p:nvCxnSpPr>
        <p:spPr bwMode="auto">
          <a:xfrm>
            <a:off x="1780330" y="4995546"/>
            <a:ext cx="4896000" cy="0"/>
          </a:xfrm>
          <a:prstGeom prst="straightConnector1">
            <a:avLst/>
          </a:prstGeom>
          <a:noFill/>
          <a:ln w="28575">
            <a:solidFill>
              <a:srgbClr val="000000"/>
            </a:solidFill>
            <a:round/>
            <a:headEnd/>
            <a:tailEnd type="triangle" w="med" len="med"/>
          </a:ln>
        </p:spPr>
      </p:cxnSp>
      <p:cxnSp>
        <p:nvCxnSpPr>
          <p:cNvPr id="192521" name="AutoShape 9"/>
          <p:cNvCxnSpPr>
            <a:cxnSpLocks noChangeShapeType="1"/>
          </p:cNvCxnSpPr>
          <p:nvPr/>
        </p:nvCxnSpPr>
        <p:spPr bwMode="auto">
          <a:xfrm rot="16200000" flipH="1">
            <a:off x="2178827" y="1673679"/>
            <a:ext cx="3000396" cy="2928958"/>
          </a:xfrm>
          <a:prstGeom prst="straightConnector1">
            <a:avLst/>
          </a:prstGeom>
          <a:noFill/>
          <a:ln w="28575">
            <a:solidFill>
              <a:srgbClr val="000000"/>
            </a:solidFill>
            <a:round/>
            <a:headEnd/>
            <a:tailEnd/>
          </a:ln>
        </p:spPr>
      </p:cxnSp>
      <p:graphicFrame>
        <p:nvGraphicFramePr>
          <p:cNvPr id="192522" name="Object 10"/>
          <p:cNvGraphicFramePr>
            <a:graphicFrameLocks noChangeAspect="1"/>
          </p:cNvGraphicFramePr>
          <p:nvPr/>
        </p:nvGraphicFramePr>
        <p:xfrm>
          <a:off x="2071670" y="1209332"/>
          <a:ext cx="320000" cy="360000"/>
        </p:xfrm>
        <a:graphic>
          <a:graphicData uri="http://schemas.openxmlformats.org/presentationml/2006/ole">
            <p:oleObj spid="_x0000_s204902" name="Equation" r:id="rId3" imgW="3962400" imgH="3962400" progId="Equation.3">
              <p:embed/>
            </p:oleObj>
          </a:graphicData>
        </a:graphic>
      </p:graphicFrame>
      <p:graphicFrame>
        <p:nvGraphicFramePr>
          <p:cNvPr id="192523" name="Object 11"/>
          <p:cNvGraphicFramePr>
            <a:graphicFrameLocks noChangeAspect="1"/>
          </p:cNvGraphicFramePr>
          <p:nvPr/>
        </p:nvGraphicFramePr>
        <p:xfrm>
          <a:off x="5214942" y="4424042"/>
          <a:ext cx="326358" cy="360000"/>
        </p:xfrm>
        <a:graphic>
          <a:graphicData uri="http://schemas.openxmlformats.org/presentationml/2006/ole">
            <p:oleObj spid="_x0000_s204903" name="Equation" r:id="rId4" imgW="3962400" imgH="3962400" progId="Equation.3">
              <p:embed/>
            </p:oleObj>
          </a:graphicData>
        </a:graphic>
      </p:graphicFrame>
      <p:graphicFrame>
        <p:nvGraphicFramePr>
          <p:cNvPr id="192524" name="Object 12"/>
          <p:cNvGraphicFramePr>
            <a:graphicFrameLocks noChangeAspect="1"/>
          </p:cNvGraphicFramePr>
          <p:nvPr/>
        </p:nvGraphicFramePr>
        <p:xfrm>
          <a:off x="4786314" y="5572140"/>
          <a:ext cx="1428760" cy="470271"/>
        </p:xfrm>
        <a:graphic>
          <a:graphicData uri="http://schemas.openxmlformats.org/presentationml/2006/ole">
            <p:oleObj spid="_x0000_s204904" name="Equation" r:id="rId5" imgW="14020800" imgH="4876800" progId="Equation.3">
              <p:embed/>
            </p:oleObj>
          </a:graphicData>
        </a:graphic>
      </p:graphicFrame>
      <p:graphicFrame>
        <p:nvGraphicFramePr>
          <p:cNvPr id="192525" name="Object 13"/>
          <p:cNvGraphicFramePr>
            <a:graphicFrameLocks noChangeAspect="1"/>
          </p:cNvGraphicFramePr>
          <p:nvPr/>
        </p:nvGraphicFramePr>
        <p:xfrm>
          <a:off x="-32" y="1280770"/>
          <a:ext cx="1550567" cy="471600"/>
        </p:xfrm>
        <a:graphic>
          <a:graphicData uri="http://schemas.openxmlformats.org/presentationml/2006/ole">
            <p:oleObj spid="_x0000_s204905" name="Equation" r:id="rId6" imgW="16459200" imgH="4876800" progId="Equation.3">
              <p:embed/>
            </p:oleObj>
          </a:graphicData>
        </a:graphic>
      </p:graphicFrame>
      <p:graphicFrame>
        <p:nvGraphicFramePr>
          <p:cNvPr id="192532" name="Object 20"/>
          <p:cNvGraphicFramePr>
            <a:graphicFrameLocks noChangeAspect="1"/>
          </p:cNvGraphicFramePr>
          <p:nvPr/>
        </p:nvGraphicFramePr>
        <p:xfrm>
          <a:off x="1910194" y="5135612"/>
          <a:ext cx="375790" cy="360000"/>
        </p:xfrm>
        <a:graphic>
          <a:graphicData uri="http://schemas.openxmlformats.org/presentationml/2006/ole">
            <p:oleObj spid="_x0000_s204906" name="Equation" r:id="rId7" imgW="4267200" imgH="4267200" progId="Equation.3">
              <p:embed/>
            </p:oleObj>
          </a:graphicData>
        </a:graphic>
      </p:graphicFrame>
      <p:graphicFrame>
        <p:nvGraphicFramePr>
          <p:cNvPr id="192533" name="Object 21"/>
          <p:cNvGraphicFramePr>
            <a:graphicFrameLocks noChangeAspect="1"/>
          </p:cNvGraphicFramePr>
          <p:nvPr/>
        </p:nvGraphicFramePr>
        <p:xfrm>
          <a:off x="2310402" y="5135612"/>
          <a:ext cx="404210" cy="360000"/>
        </p:xfrm>
        <a:graphic>
          <a:graphicData uri="http://schemas.openxmlformats.org/presentationml/2006/ole">
            <p:oleObj spid="_x0000_s204907" name="Equation" r:id="rId8" imgW="4876800" imgH="4267200" progId="Equation.3">
              <p:embed/>
            </p:oleObj>
          </a:graphicData>
        </a:graphic>
      </p:graphicFrame>
      <p:graphicFrame>
        <p:nvGraphicFramePr>
          <p:cNvPr id="192534" name="Object 22"/>
          <p:cNvGraphicFramePr>
            <a:graphicFrameLocks noChangeAspect="1"/>
          </p:cNvGraphicFramePr>
          <p:nvPr/>
        </p:nvGraphicFramePr>
        <p:xfrm>
          <a:off x="2670752" y="5135612"/>
          <a:ext cx="401050" cy="360000"/>
        </p:xfrm>
        <a:graphic>
          <a:graphicData uri="http://schemas.openxmlformats.org/presentationml/2006/ole">
            <p:oleObj spid="_x0000_s204908" name="Equation" r:id="rId9" imgW="4572000" imgH="4267200" progId="Equation.3">
              <p:embed/>
            </p:oleObj>
          </a:graphicData>
        </a:graphic>
      </p:graphicFrame>
      <p:graphicFrame>
        <p:nvGraphicFramePr>
          <p:cNvPr id="192535" name="Object 23"/>
          <p:cNvGraphicFramePr>
            <a:graphicFrameLocks noChangeAspect="1"/>
          </p:cNvGraphicFramePr>
          <p:nvPr/>
        </p:nvGraphicFramePr>
        <p:xfrm>
          <a:off x="3027942" y="5138422"/>
          <a:ext cx="401050" cy="360000"/>
        </p:xfrm>
        <a:graphic>
          <a:graphicData uri="http://schemas.openxmlformats.org/presentationml/2006/ole">
            <p:oleObj spid="_x0000_s204909" name="Equation" r:id="rId10" imgW="4876800" imgH="4267200" progId="Equation.3">
              <p:embed/>
            </p:oleObj>
          </a:graphicData>
        </a:graphic>
      </p:graphicFrame>
      <p:graphicFrame>
        <p:nvGraphicFramePr>
          <p:cNvPr id="192536" name="Object 24"/>
          <p:cNvGraphicFramePr>
            <a:graphicFrameLocks noChangeAspect="1"/>
          </p:cNvGraphicFramePr>
          <p:nvPr/>
        </p:nvGraphicFramePr>
        <p:xfrm>
          <a:off x="3381972" y="5135612"/>
          <a:ext cx="404210" cy="360000"/>
        </p:xfrm>
        <a:graphic>
          <a:graphicData uri="http://schemas.openxmlformats.org/presentationml/2006/ole">
            <p:oleObj spid="_x0000_s204910" name="Equation" r:id="rId11" imgW="4572000" imgH="4267200" progId="Equation.3">
              <p:embed/>
            </p:oleObj>
          </a:graphicData>
        </a:graphic>
      </p:graphicFrame>
      <p:graphicFrame>
        <p:nvGraphicFramePr>
          <p:cNvPr id="192537" name="Object 25"/>
          <p:cNvGraphicFramePr>
            <a:graphicFrameLocks noChangeAspect="1"/>
          </p:cNvGraphicFramePr>
          <p:nvPr/>
        </p:nvGraphicFramePr>
        <p:xfrm>
          <a:off x="3739162" y="5135612"/>
          <a:ext cx="404210" cy="360000"/>
        </p:xfrm>
        <a:graphic>
          <a:graphicData uri="http://schemas.openxmlformats.org/presentationml/2006/ole">
            <p:oleObj spid="_x0000_s204911" name="Equation" r:id="rId12" imgW="4876800" imgH="4267200" progId="Equation.3">
              <p:embed/>
            </p:oleObj>
          </a:graphicData>
        </a:graphic>
      </p:graphicFrame>
      <p:graphicFrame>
        <p:nvGraphicFramePr>
          <p:cNvPr id="192538" name="Object 26"/>
          <p:cNvGraphicFramePr>
            <a:graphicFrameLocks noChangeAspect="1"/>
          </p:cNvGraphicFramePr>
          <p:nvPr/>
        </p:nvGraphicFramePr>
        <p:xfrm>
          <a:off x="4071934" y="5135612"/>
          <a:ext cx="404210" cy="360000"/>
        </p:xfrm>
        <a:graphic>
          <a:graphicData uri="http://schemas.openxmlformats.org/presentationml/2006/ole">
            <p:oleObj spid="_x0000_s204912" name="Equation" r:id="rId13" imgW="4876800" imgH="4267200" progId="Equation.3">
              <p:embed/>
            </p:oleObj>
          </a:graphicData>
        </a:graphic>
      </p:graphicFrame>
      <p:graphicFrame>
        <p:nvGraphicFramePr>
          <p:cNvPr id="192539" name="Object 27"/>
          <p:cNvGraphicFramePr>
            <a:graphicFrameLocks noChangeAspect="1"/>
          </p:cNvGraphicFramePr>
          <p:nvPr/>
        </p:nvGraphicFramePr>
        <p:xfrm>
          <a:off x="4453542" y="5135612"/>
          <a:ext cx="404210" cy="360000"/>
        </p:xfrm>
        <a:graphic>
          <a:graphicData uri="http://schemas.openxmlformats.org/presentationml/2006/ole">
            <p:oleObj spid="_x0000_s204913" name="Equation" r:id="rId14" imgW="4572000" imgH="4267200" progId="Equation.3">
              <p:embed/>
            </p:oleObj>
          </a:graphicData>
        </a:graphic>
      </p:graphicFrame>
      <p:graphicFrame>
        <p:nvGraphicFramePr>
          <p:cNvPr id="192540" name="Object 28"/>
          <p:cNvGraphicFramePr>
            <a:graphicFrameLocks noChangeAspect="1"/>
          </p:cNvGraphicFramePr>
          <p:nvPr/>
        </p:nvGraphicFramePr>
        <p:xfrm>
          <a:off x="4810732" y="5138422"/>
          <a:ext cx="404210" cy="360000"/>
        </p:xfrm>
        <a:graphic>
          <a:graphicData uri="http://schemas.openxmlformats.org/presentationml/2006/ole">
            <p:oleObj spid="_x0000_s204914" name="Equation" r:id="rId15" imgW="4572000" imgH="4267200" progId="Equation.3">
              <p:embed/>
            </p:oleObj>
          </a:graphicData>
        </a:graphic>
      </p:graphicFrame>
      <p:graphicFrame>
        <p:nvGraphicFramePr>
          <p:cNvPr id="192541" name="Object 29"/>
          <p:cNvGraphicFramePr>
            <a:graphicFrameLocks noChangeAspect="1"/>
          </p:cNvGraphicFramePr>
          <p:nvPr/>
        </p:nvGraphicFramePr>
        <p:xfrm>
          <a:off x="5184478" y="5135612"/>
          <a:ext cx="530530" cy="360000"/>
        </p:xfrm>
        <a:graphic>
          <a:graphicData uri="http://schemas.openxmlformats.org/presentationml/2006/ole">
            <p:oleObj spid="_x0000_s204915" name="Equation" r:id="rId16" imgW="6096000" imgH="4267200" progId="Equation.3">
              <p:embed/>
            </p:oleObj>
          </a:graphicData>
        </a:graphic>
      </p:graphicFrame>
      <p:cxnSp>
        <p:nvCxnSpPr>
          <p:cNvPr id="39" name="AutoShape 14"/>
          <p:cNvCxnSpPr>
            <a:cxnSpLocks noChangeShapeType="1"/>
          </p:cNvCxnSpPr>
          <p:nvPr/>
        </p:nvCxnSpPr>
        <p:spPr bwMode="auto">
          <a:xfrm>
            <a:off x="2500298" y="4833560"/>
            <a:ext cx="0" cy="144000"/>
          </a:xfrm>
          <a:prstGeom prst="straightConnector1">
            <a:avLst/>
          </a:prstGeom>
          <a:noFill/>
          <a:ln w="28575">
            <a:solidFill>
              <a:srgbClr val="000000"/>
            </a:solidFill>
            <a:round/>
            <a:headEnd/>
            <a:tailEnd/>
          </a:ln>
        </p:spPr>
      </p:cxnSp>
      <p:cxnSp>
        <p:nvCxnSpPr>
          <p:cNvPr id="40" name="AutoShape 14"/>
          <p:cNvCxnSpPr>
            <a:cxnSpLocks noChangeShapeType="1"/>
          </p:cNvCxnSpPr>
          <p:nvPr/>
        </p:nvCxnSpPr>
        <p:spPr bwMode="auto">
          <a:xfrm>
            <a:off x="2143108" y="4835780"/>
            <a:ext cx="0" cy="144000"/>
          </a:xfrm>
          <a:prstGeom prst="straightConnector1">
            <a:avLst/>
          </a:prstGeom>
          <a:noFill/>
          <a:ln w="28575">
            <a:solidFill>
              <a:srgbClr val="000000"/>
            </a:solidFill>
            <a:round/>
            <a:headEnd/>
            <a:tailEnd/>
          </a:ln>
        </p:spPr>
      </p:cxnSp>
      <p:cxnSp>
        <p:nvCxnSpPr>
          <p:cNvPr id="43" name="AutoShape 14"/>
          <p:cNvCxnSpPr>
            <a:cxnSpLocks noChangeShapeType="1"/>
          </p:cNvCxnSpPr>
          <p:nvPr/>
        </p:nvCxnSpPr>
        <p:spPr bwMode="auto">
          <a:xfrm>
            <a:off x="4286248" y="4833560"/>
            <a:ext cx="0" cy="144000"/>
          </a:xfrm>
          <a:prstGeom prst="straightConnector1">
            <a:avLst/>
          </a:prstGeom>
          <a:noFill/>
          <a:ln w="28575">
            <a:solidFill>
              <a:srgbClr val="000000"/>
            </a:solidFill>
            <a:round/>
            <a:headEnd/>
            <a:tailEnd/>
          </a:ln>
        </p:spPr>
      </p:cxnSp>
      <p:cxnSp>
        <p:nvCxnSpPr>
          <p:cNvPr id="44" name="AutoShape 14"/>
          <p:cNvCxnSpPr>
            <a:cxnSpLocks noChangeShapeType="1"/>
          </p:cNvCxnSpPr>
          <p:nvPr/>
        </p:nvCxnSpPr>
        <p:spPr bwMode="auto">
          <a:xfrm>
            <a:off x="3929058" y="4851546"/>
            <a:ext cx="0" cy="144000"/>
          </a:xfrm>
          <a:prstGeom prst="straightConnector1">
            <a:avLst/>
          </a:prstGeom>
          <a:noFill/>
          <a:ln w="28575">
            <a:solidFill>
              <a:srgbClr val="000000"/>
            </a:solidFill>
            <a:round/>
            <a:headEnd/>
            <a:tailEnd/>
          </a:ln>
        </p:spPr>
      </p:cxnSp>
      <p:cxnSp>
        <p:nvCxnSpPr>
          <p:cNvPr id="45" name="AutoShape 14"/>
          <p:cNvCxnSpPr>
            <a:cxnSpLocks noChangeShapeType="1"/>
          </p:cNvCxnSpPr>
          <p:nvPr/>
        </p:nvCxnSpPr>
        <p:spPr bwMode="auto">
          <a:xfrm>
            <a:off x="3571868" y="2995282"/>
            <a:ext cx="0" cy="1980000"/>
          </a:xfrm>
          <a:prstGeom prst="straightConnector1">
            <a:avLst/>
          </a:prstGeom>
          <a:noFill/>
          <a:ln w="28575">
            <a:solidFill>
              <a:srgbClr val="000000"/>
            </a:solidFill>
            <a:round/>
            <a:headEnd/>
            <a:tailEnd/>
          </a:ln>
        </p:spPr>
      </p:cxnSp>
      <p:cxnSp>
        <p:nvCxnSpPr>
          <p:cNvPr id="46" name="AutoShape 14"/>
          <p:cNvCxnSpPr>
            <a:cxnSpLocks noChangeShapeType="1"/>
          </p:cNvCxnSpPr>
          <p:nvPr/>
        </p:nvCxnSpPr>
        <p:spPr bwMode="auto">
          <a:xfrm>
            <a:off x="3214678" y="4851546"/>
            <a:ext cx="0" cy="144000"/>
          </a:xfrm>
          <a:prstGeom prst="straightConnector1">
            <a:avLst/>
          </a:prstGeom>
          <a:noFill/>
          <a:ln w="28575">
            <a:solidFill>
              <a:srgbClr val="000000"/>
            </a:solidFill>
            <a:round/>
            <a:headEnd/>
            <a:tailEnd/>
          </a:ln>
        </p:spPr>
      </p:cxnSp>
      <p:cxnSp>
        <p:nvCxnSpPr>
          <p:cNvPr id="47" name="AutoShape 14"/>
          <p:cNvCxnSpPr>
            <a:cxnSpLocks noChangeShapeType="1"/>
          </p:cNvCxnSpPr>
          <p:nvPr/>
        </p:nvCxnSpPr>
        <p:spPr bwMode="auto">
          <a:xfrm>
            <a:off x="2857488" y="4851546"/>
            <a:ext cx="0" cy="144000"/>
          </a:xfrm>
          <a:prstGeom prst="straightConnector1">
            <a:avLst/>
          </a:prstGeom>
          <a:noFill/>
          <a:ln w="28575">
            <a:solidFill>
              <a:srgbClr val="000000"/>
            </a:solidFill>
            <a:round/>
            <a:headEnd/>
            <a:tailEnd/>
          </a:ln>
        </p:spPr>
      </p:cxnSp>
      <p:cxnSp>
        <p:nvCxnSpPr>
          <p:cNvPr id="48" name="AutoShape 14"/>
          <p:cNvCxnSpPr>
            <a:cxnSpLocks noChangeShapeType="1"/>
          </p:cNvCxnSpPr>
          <p:nvPr/>
        </p:nvCxnSpPr>
        <p:spPr bwMode="auto">
          <a:xfrm>
            <a:off x="4643438" y="4138290"/>
            <a:ext cx="0" cy="828000"/>
          </a:xfrm>
          <a:prstGeom prst="straightConnector1">
            <a:avLst/>
          </a:prstGeom>
          <a:noFill/>
          <a:ln w="28575">
            <a:solidFill>
              <a:srgbClr val="000000"/>
            </a:solidFill>
            <a:round/>
            <a:headEnd/>
            <a:tailEnd/>
          </a:ln>
        </p:spPr>
      </p:cxnSp>
      <p:cxnSp>
        <p:nvCxnSpPr>
          <p:cNvPr id="50" name="AutoShape 14"/>
          <p:cNvCxnSpPr>
            <a:cxnSpLocks noChangeShapeType="1"/>
          </p:cNvCxnSpPr>
          <p:nvPr/>
        </p:nvCxnSpPr>
        <p:spPr bwMode="auto">
          <a:xfrm>
            <a:off x="5357818" y="4851546"/>
            <a:ext cx="0" cy="144000"/>
          </a:xfrm>
          <a:prstGeom prst="straightConnector1">
            <a:avLst/>
          </a:prstGeom>
          <a:noFill/>
          <a:ln w="28575">
            <a:solidFill>
              <a:srgbClr val="000000"/>
            </a:solidFill>
            <a:round/>
            <a:headEnd/>
            <a:tailEnd/>
          </a:ln>
        </p:spPr>
      </p:cxnSp>
      <p:cxnSp>
        <p:nvCxnSpPr>
          <p:cNvPr id="55" name="AutoShape 8"/>
          <p:cNvCxnSpPr>
            <a:cxnSpLocks noChangeShapeType="1"/>
          </p:cNvCxnSpPr>
          <p:nvPr/>
        </p:nvCxnSpPr>
        <p:spPr bwMode="auto">
          <a:xfrm>
            <a:off x="1785918" y="4138290"/>
            <a:ext cx="2844000" cy="0"/>
          </a:xfrm>
          <a:prstGeom prst="straightConnector1">
            <a:avLst/>
          </a:prstGeom>
          <a:noFill/>
          <a:ln w="28575">
            <a:solidFill>
              <a:srgbClr val="000000"/>
            </a:solidFill>
            <a:round/>
            <a:headEnd type="none" w="med" len="med"/>
            <a:tailEnd type="none" w="med" len="med"/>
          </a:ln>
        </p:spPr>
      </p:cxnSp>
      <p:cxnSp>
        <p:nvCxnSpPr>
          <p:cNvPr id="56" name="AutoShape 8"/>
          <p:cNvCxnSpPr>
            <a:cxnSpLocks noChangeShapeType="1"/>
          </p:cNvCxnSpPr>
          <p:nvPr/>
        </p:nvCxnSpPr>
        <p:spPr bwMode="auto">
          <a:xfrm>
            <a:off x="1796424" y="2995282"/>
            <a:ext cx="1764000" cy="0"/>
          </a:xfrm>
          <a:prstGeom prst="straightConnector1">
            <a:avLst/>
          </a:prstGeom>
          <a:noFill/>
          <a:ln w="28575">
            <a:solidFill>
              <a:srgbClr val="000000"/>
            </a:solidFill>
            <a:round/>
            <a:headEnd type="none" w="med" len="med"/>
            <a:tailEnd type="none" w="med" len="med"/>
          </a:ln>
        </p:spPr>
      </p:cxnSp>
      <p:cxnSp>
        <p:nvCxnSpPr>
          <p:cNvPr id="192543" name="AutoShape 31"/>
          <p:cNvCxnSpPr>
            <a:cxnSpLocks noChangeShapeType="1"/>
          </p:cNvCxnSpPr>
          <p:nvPr/>
        </p:nvCxnSpPr>
        <p:spPr bwMode="auto">
          <a:xfrm>
            <a:off x="1785918" y="3422323"/>
            <a:ext cx="144000" cy="1587"/>
          </a:xfrm>
          <a:prstGeom prst="straightConnector1">
            <a:avLst/>
          </a:prstGeom>
          <a:noFill/>
          <a:ln w="28575">
            <a:solidFill>
              <a:srgbClr val="000000"/>
            </a:solidFill>
            <a:round/>
            <a:headEnd/>
            <a:tailEnd/>
          </a:ln>
        </p:spPr>
      </p:cxnSp>
      <p:cxnSp>
        <p:nvCxnSpPr>
          <p:cNvPr id="58" name="AutoShape 31"/>
          <p:cNvCxnSpPr>
            <a:cxnSpLocks noChangeShapeType="1"/>
          </p:cNvCxnSpPr>
          <p:nvPr/>
        </p:nvCxnSpPr>
        <p:spPr bwMode="auto">
          <a:xfrm>
            <a:off x="1785918" y="3781100"/>
            <a:ext cx="144000" cy="1587"/>
          </a:xfrm>
          <a:prstGeom prst="straightConnector1">
            <a:avLst/>
          </a:prstGeom>
          <a:noFill/>
          <a:ln w="28575">
            <a:solidFill>
              <a:srgbClr val="000000"/>
            </a:solidFill>
            <a:round/>
            <a:headEnd/>
            <a:tailEnd/>
          </a:ln>
        </p:spPr>
      </p:cxnSp>
      <p:cxnSp>
        <p:nvCxnSpPr>
          <p:cNvPr id="59" name="AutoShape 31"/>
          <p:cNvCxnSpPr>
            <a:cxnSpLocks noChangeShapeType="1"/>
          </p:cNvCxnSpPr>
          <p:nvPr/>
        </p:nvCxnSpPr>
        <p:spPr bwMode="auto">
          <a:xfrm>
            <a:off x="1785918" y="2709530"/>
            <a:ext cx="144000" cy="1587"/>
          </a:xfrm>
          <a:prstGeom prst="straightConnector1">
            <a:avLst/>
          </a:prstGeom>
          <a:noFill/>
          <a:ln w="28575">
            <a:solidFill>
              <a:srgbClr val="000000"/>
            </a:solidFill>
            <a:round/>
            <a:headEnd/>
            <a:tailEnd/>
          </a:ln>
        </p:spPr>
      </p:cxnSp>
      <p:graphicFrame>
        <p:nvGraphicFramePr>
          <p:cNvPr id="192544" name="Object 32"/>
          <p:cNvGraphicFramePr>
            <a:graphicFrameLocks noChangeAspect="1"/>
          </p:cNvGraphicFramePr>
          <p:nvPr/>
        </p:nvGraphicFramePr>
        <p:xfrm>
          <a:off x="1446084" y="3588116"/>
          <a:ext cx="252630" cy="360000"/>
        </p:xfrm>
        <a:graphic>
          <a:graphicData uri="http://schemas.openxmlformats.org/presentationml/2006/ole">
            <p:oleObj spid="_x0000_s204916" name="Equation" r:id="rId17" imgW="2743200" imgH="4267200" progId="Equation.3">
              <p:embed/>
            </p:oleObj>
          </a:graphicData>
        </a:graphic>
      </p:graphicFrame>
      <p:graphicFrame>
        <p:nvGraphicFramePr>
          <p:cNvPr id="192545" name="Object 33"/>
          <p:cNvGraphicFramePr>
            <a:graphicFrameLocks noChangeAspect="1"/>
          </p:cNvGraphicFramePr>
          <p:nvPr/>
        </p:nvGraphicFramePr>
        <p:xfrm>
          <a:off x="1439858" y="2495216"/>
          <a:ext cx="252630" cy="360000"/>
        </p:xfrm>
        <a:graphic>
          <a:graphicData uri="http://schemas.openxmlformats.org/presentationml/2006/ole">
            <p:oleObj spid="_x0000_s204917" name="Equation" r:id="rId18" imgW="3048000" imgH="4267200" progId="Equation.3">
              <p:embed/>
            </p:oleObj>
          </a:graphicData>
        </a:graphic>
      </p:graphicFrame>
      <p:graphicFrame>
        <p:nvGraphicFramePr>
          <p:cNvPr id="192546" name="Object 34"/>
          <p:cNvGraphicFramePr>
            <a:graphicFrameLocks noChangeAspect="1"/>
          </p:cNvGraphicFramePr>
          <p:nvPr/>
        </p:nvGraphicFramePr>
        <p:xfrm>
          <a:off x="1445320" y="3278224"/>
          <a:ext cx="269160" cy="360000"/>
        </p:xfrm>
        <a:graphic>
          <a:graphicData uri="http://schemas.openxmlformats.org/presentationml/2006/ole">
            <p:oleObj spid="_x0000_s204918" name="Equation" r:id="rId19" imgW="3048000" imgH="3962400" progId="Equation.3">
              <p:embed/>
            </p:oleObj>
          </a:graphicData>
        </a:graphic>
      </p:graphicFrame>
      <p:graphicFrame>
        <p:nvGraphicFramePr>
          <p:cNvPr id="192547" name="Object 35"/>
          <p:cNvGraphicFramePr>
            <a:graphicFrameLocks noChangeAspect="1"/>
          </p:cNvGraphicFramePr>
          <p:nvPr/>
        </p:nvGraphicFramePr>
        <p:xfrm>
          <a:off x="1446180" y="3921166"/>
          <a:ext cx="268300" cy="360000"/>
        </p:xfrm>
        <a:graphic>
          <a:graphicData uri="http://schemas.openxmlformats.org/presentationml/2006/ole">
            <p:oleObj spid="_x0000_s204919" name="Equation" r:id="rId20" imgW="3048000" imgH="3962400" progId="Equation.3">
              <p:embed/>
            </p:oleObj>
          </a:graphicData>
        </a:graphic>
      </p:graphicFrame>
      <p:graphicFrame>
        <p:nvGraphicFramePr>
          <p:cNvPr id="192548" name="Object 36"/>
          <p:cNvGraphicFramePr>
            <a:graphicFrameLocks noChangeAspect="1"/>
          </p:cNvGraphicFramePr>
          <p:nvPr/>
        </p:nvGraphicFramePr>
        <p:xfrm>
          <a:off x="1473350" y="4278356"/>
          <a:ext cx="241130" cy="360000"/>
        </p:xfrm>
        <a:graphic>
          <a:graphicData uri="http://schemas.openxmlformats.org/presentationml/2006/ole">
            <p:oleObj spid="_x0000_s204920" name="Equation" r:id="rId21" imgW="2133600" imgH="3962400" progId="Equation.3">
              <p:embed/>
            </p:oleObj>
          </a:graphicData>
        </a:graphic>
      </p:graphicFrame>
      <p:graphicFrame>
        <p:nvGraphicFramePr>
          <p:cNvPr id="192549" name="Object 37"/>
          <p:cNvGraphicFramePr>
            <a:graphicFrameLocks noChangeAspect="1"/>
          </p:cNvGraphicFramePr>
          <p:nvPr/>
        </p:nvGraphicFramePr>
        <p:xfrm>
          <a:off x="1461850" y="2921034"/>
          <a:ext cx="252630" cy="360000"/>
        </p:xfrm>
        <a:graphic>
          <a:graphicData uri="http://schemas.openxmlformats.org/presentationml/2006/ole">
            <p:oleObj spid="_x0000_s204921" name="Equation" r:id="rId22" imgW="2743200" imgH="4267200" progId="Equation.3">
              <p:embed/>
            </p:oleObj>
          </a:graphicData>
        </a:graphic>
      </p:graphicFrame>
      <p:graphicFrame>
        <p:nvGraphicFramePr>
          <p:cNvPr id="192550" name="Object 38"/>
          <p:cNvGraphicFramePr>
            <a:graphicFrameLocks noChangeAspect="1"/>
          </p:cNvGraphicFramePr>
          <p:nvPr/>
        </p:nvGraphicFramePr>
        <p:xfrm>
          <a:off x="1589069" y="4995534"/>
          <a:ext cx="268287" cy="360363"/>
        </p:xfrm>
        <a:graphic>
          <a:graphicData uri="http://schemas.openxmlformats.org/presentationml/2006/ole">
            <p:oleObj spid="_x0000_s204922" name="Equation" r:id="rId23" imgW="3048000" imgH="4267200" progId="Equation.3">
              <p:embed/>
            </p:oleObj>
          </a:graphicData>
        </a:graphic>
      </p:graphicFrame>
      <p:graphicFrame>
        <p:nvGraphicFramePr>
          <p:cNvPr id="192551" name="Object 39"/>
          <p:cNvGraphicFramePr>
            <a:graphicFrameLocks noChangeAspect="1"/>
          </p:cNvGraphicFramePr>
          <p:nvPr/>
        </p:nvGraphicFramePr>
        <p:xfrm>
          <a:off x="3460962" y="2892312"/>
          <a:ext cx="222250" cy="249237"/>
        </p:xfrm>
        <a:graphic>
          <a:graphicData uri="http://schemas.openxmlformats.org/presentationml/2006/ole">
            <p:oleObj spid="_x0000_s204923" name="Equation" r:id="rId24" imgW="2743200" imgH="2743200" progId="Equation.3">
              <p:embed/>
            </p:oleObj>
          </a:graphicData>
        </a:graphic>
      </p:graphicFrame>
      <p:graphicFrame>
        <p:nvGraphicFramePr>
          <p:cNvPr id="192552" name="Object 40"/>
          <p:cNvGraphicFramePr>
            <a:graphicFrameLocks noChangeAspect="1"/>
          </p:cNvGraphicFramePr>
          <p:nvPr/>
        </p:nvGraphicFramePr>
        <p:xfrm>
          <a:off x="4524702" y="4011180"/>
          <a:ext cx="222250" cy="249237"/>
        </p:xfrm>
        <a:graphic>
          <a:graphicData uri="http://schemas.openxmlformats.org/presentationml/2006/ole">
            <p:oleObj spid="_x0000_s204924" name="Equation" r:id="rId25" imgW="114102" imgH="114102" progId="Equation.3">
              <p:embed/>
            </p:oleObj>
          </a:graphicData>
        </a:graphic>
      </p:graphicFrame>
      <p:sp>
        <p:nvSpPr>
          <p:cNvPr id="51" name="Content Placeholder 2"/>
          <p:cNvSpPr txBox="1">
            <a:spLocks/>
          </p:cNvSpPr>
          <p:nvPr/>
        </p:nvSpPr>
        <p:spPr>
          <a:xfrm>
            <a:off x="6600868" y="706964"/>
            <a:ext cx="2543164" cy="5650994"/>
          </a:xfrm>
          <a:prstGeom prst="rect">
            <a:avLst/>
          </a:prstGeom>
        </p:spPr>
        <p:txBody>
          <a:bodyPr vert="horz" lIns="91440" tIns="45720" rIns="91440" bIns="45720" rtlCol="0">
            <a:noAutofit/>
          </a:bodyPr>
          <a:lstStyle/>
          <a:p>
            <a:r>
              <a:rPr lang="en-GB" sz="2600" b="1" dirty="0"/>
              <a:t>1. Movement along the demand curve: </a:t>
            </a:r>
            <a:r>
              <a:rPr lang="en-GB" sz="2600" dirty="0"/>
              <a:t>When the price of product changes, with no change in the other determinants of demand, it can be shown by movement on the same demand curve.</a:t>
            </a:r>
            <a:endParaRPr lang="en-IN" sz="2600" dirty="0"/>
          </a:p>
        </p:txBody>
      </p:sp>
      <p:cxnSp>
        <p:nvCxnSpPr>
          <p:cNvPr id="201754" name="AutoShape 26"/>
          <p:cNvCxnSpPr>
            <a:cxnSpLocks noChangeShapeType="1"/>
          </p:cNvCxnSpPr>
          <p:nvPr/>
        </p:nvCxnSpPr>
        <p:spPr bwMode="auto">
          <a:xfrm rot="16200000" flipH="1">
            <a:off x="3676648" y="3145058"/>
            <a:ext cx="214314" cy="214314"/>
          </a:xfrm>
          <a:prstGeom prst="straightConnector1">
            <a:avLst/>
          </a:prstGeom>
          <a:noFill/>
          <a:ln w="28575">
            <a:solidFill>
              <a:srgbClr val="000000"/>
            </a:solidFill>
            <a:round/>
            <a:headEnd type="arrow" w="med" len="med"/>
            <a:tailEnd/>
          </a:ln>
        </p:spPr>
      </p:cxnSp>
      <p:cxnSp>
        <p:nvCxnSpPr>
          <p:cNvPr id="57" name="AutoShape 26"/>
          <p:cNvCxnSpPr>
            <a:cxnSpLocks noChangeShapeType="1"/>
          </p:cNvCxnSpPr>
          <p:nvPr/>
        </p:nvCxnSpPr>
        <p:spPr bwMode="auto">
          <a:xfrm rot="16200000" flipH="1">
            <a:off x="3826088" y="3301890"/>
            <a:ext cx="214314" cy="214314"/>
          </a:xfrm>
          <a:prstGeom prst="straightConnector1">
            <a:avLst/>
          </a:prstGeom>
          <a:noFill/>
          <a:ln w="28575">
            <a:solidFill>
              <a:srgbClr val="000000"/>
            </a:solidFill>
            <a:round/>
            <a:headEnd type="arrow" w="med" len="med"/>
            <a:tailEnd/>
          </a:ln>
        </p:spPr>
      </p:cxnSp>
      <p:cxnSp>
        <p:nvCxnSpPr>
          <p:cNvPr id="60" name="AutoShape 26"/>
          <p:cNvCxnSpPr>
            <a:cxnSpLocks noChangeShapeType="1"/>
          </p:cNvCxnSpPr>
          <p:nvPr/>
        </p:nvCxnSpPr>
        <p:spPr bwMode="auto">
          <a:xfrm rot="16200000" flipH="1">
            <a:off x="3981448" y="3449858"/>
            <a:ext cx="214314" cy="214314"/>
          </a:xfrm>
          <a:prstGeom prst="straightConnector1">
            <a:avLst/>
          </a:prstGeom>
          <a:noFill/>
          <a:ln w="28575">
            <a:solidFill>
              <a:srgbClr val="000000"/>
            </a:solidFill>
            <a:round/>
            <a:headEnd type="arrow" w="med" len="med"/>
            <a:tailEnd/>
          </a:ln>
        </p:spPr>
      </p:cxnSp>
      <p:cxnSp>
        <p:nvCxnSpPr>
          <p:cNvPr id="61" name="AutoShape 26"/>
          <p:cNvCxnSpPr>
            <a:cxnSpLocks noChangeShapeType="1"/>
          </p:cNvCxnSpPr>
          <p:nvPr/>
        </p:nvCxnSpPr>
        <p:spPr bwMode="auto">
          <a:xfrm rot="16200000" flipH="1">
            <a:off x="4133848" y="3602258"/>
            <a:ext cx="214314" cy="214314"/>
          </a:xfrm>
          <a:prstGeom prst="straightConnector1">
            <a:avLst/>
          </a:prstGeom>
          <a:noFill/>
          <a:ln w="28575">
            <a:solidFill>
              <a:srgbClr val="000000"/>
            </a:solidFill>
            <a:round/>
            <a:headEnd type="arrow" w="med" len="med"/>
            <a:tailEnd/>
          </a:ln>
        </p:spPr>
      </p:cxnSp>
      <p:cxnSp>
        <p:nvCxnSpPr>
          <p:cNvPr id="63" name="AutoShape 26"/>
          <p:cNvCxnSpPr>
            <a:cxnSpLocks noChangeShapeType="1"/>
          </p:cNvCxnSpPr>
          <p:nvPr/>
        </p:nvCxnSpPr>
        <p:spPr bwMode="auto">
          <a:xfrm rot="16200000" flipH="1">
            <a:off x="4286248" y="3754658"/>
            <a:ext cx="214314" cy="214314"/>
          </a:xfrm>
          <a:prstGeom prst="straightConnector1">
            <a:avLst/>
          </a:prstGeom>
          <a:noFill/>
          <a:ln w="28575">
            <a:solidFill>
              <a:srgbClr val="000000"/>
            </a:solidFill>
            <a:round/>
            <a:headEnd type="arrow" w="med" len="med"/>
            <a:tailEnd/>
          </a:ln>
        </p:spPr>
      </p:cxnSp>
      <p:cxnSp>
        <p:nvCxnSpPr>
          <p:cNvPr id="64" name="AutoShape 26"/>
          <p:cNvCxnSpPr>
            <a:cxnSpLocks noChangeShapeType="1"/>
          </p:cNvCxnSpPr>
          <p:nvPr/>
        </p:nvCxnSpPr>
        <p:spPr bwMode="auto">
          <a:xfrm rot="16200000" flipH="1">
            <a:off x="4438648" y="3907058"/>
            <a:ext cx="214314" cy="214314"/>
          </a:xfrm>
          <a:prstGeom prst="straightConnector1">
            <a:avLst/>
          </a:prstGeom>
          <a:noFill/>
          <a:ln w="28575">
            <a:solidFill>
              <a:srgbClr val="000000"/>
            </a:solidFill>
            <a:round/>
            <a:headEnd type="arrow" w="med" len="med"/>
            <a:tailEnd/>
          </a:ln>
        </p:spPr>
      </p:cxnSp>
      <p:graphicFrame>
        <p:nvGraphicFramePr>
          <p:cNvPr id="201759" name="Object 11"/>
          <p:cNvGraphicFramePr>
            <a:graphicFrameLocks noChangeAspect="1"/>
          </p:cNvGraphicFramePr>
          <p:nvPr/>
        </p:nvGraphicFramePr>
        <p:xfrm>
          <a:off x="4786314" y="3786190"/>
          <a:ext cx="327025" cy="360363"/>
        </p:xfrm>
        <a:graphic>
          <a:graphicData uri="http://schemas.openxmlformats.org/presentationml/2006/ole">
            <p:oleObj spid="_x0000_s204925" name="Equation" r:id="rId26" imgW="3962400" imgH="3962400" progId="Equation.3">
              <p:embed/>
            </p:oleObj>
          </a:graphicData>
        </a:graphic>
      </p:graphicFrame>
      <p:graphicFrame>
        <p:nvGraphicFramePr>
          <p:cNvPr id="201760" name="Object 11"/>
          <p:cNvGraphicFramePr>
            <a:graphicFrameLocks noChangeAspect="1"/>
          </p:cNvGraphicFramePr>
          <p:nvPr/>
        </p:nvGraphicFramePr>
        <p:xfrm>
          <a:off x="3727450" y="2643179"/>
          <a:ext cx="301625" cy="360363"/>
        </p:xfrm>
        <a:graphic>
          <a:graphicData uri="http://schemas.openxmlformats.org/presentationml/2006/ole">
            <p:oleObj spid="_x0000_s204926" name="Equation" r:id="rId27" imgW="3657600" imgH="3962400" progId="Equation.3">
              <p:embed/>
            </p:oleObj>
          </a:graphicData>
        </a:graphic>
      </p:graphicFrame>
      <p:cxnSp>
        <p:nvCxnSpPr>
          <p:cNvPr id="201761" name="AutoShape 33"/>
          <p:cNvCxnSpPr>
            <a:cxnSpLocks noChangeShapeType="1"/>
          </p:cNvCxnSpPr>
          <p:nvPr/>
        </p:nvCxnSpPr>
        <p:spPr bwMode="auto">
          <a:xfrm>
            <a:off x="2143108" y="3214686"/>
            <a:ext cx="0" cy="685800"/>
          </a:xfrm>
          <a:prstGeom prst="straightConnector1">
            <a:avLst/>
          </a:prstGeom>
          <a:noFill/>
          <a:ln w="28575">
            <a:solidFill>
              <a:srgbClr val="000000"/>
            </a:solidFill>
            <a:round/>
            <a:headEnd type="arrow" w="med" len="med"/>
            <a:tailEnd/>
          </a:ln>
        </p:spPr>
      </p:cxnSp>
      <p:cxnSp>
        <p:nvCxnSpPr>
          <p:cNvPr id="201762" name="AutoShape 34"/>
          <p:cNvCxnSpPr>
            <a:cxnSpLocks noChangeShapeType="1"/>
          </p:cNvCxnSpPr>
          <p:nvPr/>
        </p:nvCxnSpPr>
        <p:spPr bwMode="auto">
          <a:xfrm>
            <a:off x="3786182" y="4714884"/>
            <a:ext cx="641350" cy="0"/>
          </a:xfrm>
          <a:prstGeom prst="straightConnector1">
            <a:avLst/>
          </a:prstGeom>
          <a:noFill/>
          <a:ln w="28575">
            <a:solidFill>
              <a:srgbClr val="000000"/>
            </a:solidFill>
            <a:round/>
            <a:headEnd type="arrow" w="med" len="med"/>
            <a:tailEn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92519"/>
                                        </p:tgtEl>
                                        <p:attrNameLst>
                                          <p:attrName>style.visibility</p:attrName>
                                        </p:attrNameLst>
                                      </p:cBhvr>
                                      <p:to>
                                        <p:strVal val="visible"/>
                                      </p:to>
                                    </p:set>
                                    <p:animEffect transition="in" filter="strips(downLeft)">
                                      <p:cBhvr>
                                        <p:cTn id="12" dur="1000"/>
                                        <p:tgtEl>
                                          <p:spTgt spid="192519"/>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92520"/>
                                        </p:tgtEl>
                                        <p:attrNameLst>
                                          <p:attrName>style.visibility</p:attrName>
                                        </p:attrNameLst>
                                      </p:cBhvr>
                                      <p:to>
                                        <p:strVal val="visible"/>
                                      </p:to>
                                    </p:set>
                                    <p:animEffect transition="in" filter="strips(downRight)">
                                      <p:cBhvr>
                                        <p:cTn id="17" dur="1000"/>
                                        <p:tgtEl>
                                          <p:spTgt spid="19252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92525"/>
                                        </p:tgtEl>
                                        <p:attrNameLst>
                                          <p:attrName>style.visibility</p:attrName>
                                        </p:attrNameLst>
                                      </p:cBhvr>
                                      <p:to>
                                        <p:strVal val="visible"/>
                                      </p:to>
                                    </p:set>
                                    <p:animEffect transition="in" filter="strips(downRight)">
                                      <p:cBhvr>
                                        <p:cTn id="22" dur="1000"/>
                                        <p:tgtEl>
                                          <p:spTgt spid="19252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92524"/>
                                        </p:tgtEl>
                                        <p:attrNameLst>
                                          <p:attrName>style.visibility</p:attrName>
                                        </p:attrNameLst>
                                      </p:cBhvr>
                                      <p:to>
                                        <p:strVal val="visible"/>
                                      </p:to>
                                    </p:set>
                                    <p:animEffect transition="in" filter="strips(downRight)">
                                      <p:cBhvr>
                                        <p:cTn id="27" dur="1000"/>
                                        <p:tgtEl>
                                          <p:spTgt spid="192524"/>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192550"/>
                                        </p:tgtEl>
                                        <p:attrNameLst>
                                          <p:attrName>style.visibility</p:attrName>
                                        </p:attrNameLst>
                                      </p:cBhvr>
                                      <p:to>
                                        <p:strVal val="visible"/>
                                      </p:to>
                                    </p:set>
                                    <p:animEffect transition="in" filter="strips(downRight)">
                                      <p:cBhvr>
                                        <p:cTn id="32" dur="1000"/>
                                        <p:tgtEl>
                                          <p:spTgt spid="192550"/>
                                        </p:tgtEl>
                                      </p:cBhvr>
                                    </p:animEffect>
                                  </p:childTnLst>
                                </p:cTn>
                              </p:par>
                              <p:par>
                                <p:cTn id="33" presetID="18" presetClass="entr" presetSubtype="6" fill="hold" nodeType="withEffect">
                                  <p:stCondLst>
                                    <p:cond delay="0"/>
                                  </p:stCondLst>
                                  <p:childTnLst>
                                    <p:set>
                                      <p:cBhvr>
                                        <p:cTn id="34" dur="1" fill="hold">
                                          <p:stCondLst>
                                            <p:cond delay="0"/>
                                          </p:stCondLst>
                                        </p:cTn>
                                        <p:tgtEl>
                                          <p:spTgt spid="192532"/>
                                        </p:tgtEl>
                                        <p:attrNameLst>
                                          <p:attrName>style.visibility</p:attrName>
                                        </p:attrNameLst>
                                      </p:cBhvr>
                                      <p:to>
                                        <p:strVal val="visible"/>
                                      </p:to>
                                    </p:set>
                                    <p:animEffect transition="in" filter="strips(downRight)">
                                      <p:cBhvr>
                                        <p:cTn id="35" dur="1000"/>
                                        <p:tgtEl>
                                          <p:spTgt spid="192532"/>
                                        </p:tgtEl>
                                      </p:cBhvr>
                                    </p:animEffect>
                                  </p:childTnLst>
                                </p:cTn>
                              </p:par>
                              <p:par>
                                <p:cTn id="36" presetID="18" presetClass="entr" presetSubtype="6" fill="hold" nodeType="withEffect">
                                  <p:stCondLst>
                                    <p:cond delay="0"/>
                                  </p:stCondLst>
                                  <p:childTnLst>
                                    <p:set>
                                      <p:cBhvr>
                                        <p:cTn id="37" dur="1" fill="hold">
                                          <p:stCondLst>
                                            <p:cond delay="0"/>
                                          </p:stCondLst>
                                        </p:cTn>
                                        <p:tgtEl>
                                          <p:spTgt spid="192533"/>
                                        </p:tgtEl>
                                        <p:attrNameLst>
                                          <p:attrName>style.visibility</p:attrName>
                                        </p:attrNameLst>
                                      </p:cBhvr>
                                      <p:to>
                                        <p:strVal val="visible"/>
                                      </p:to>
                                    </p:set>
                                    <p:animEffect transition="in" filter="strips(downRight)">
                                      <p:cBhvr>
                                        <p:cTn id="38" dur="1000"/>
                                        <p:tgtEl>
                                          <p:spTgt spid="192533"/>
                                        </p:tgtEl>
                                      </p:cBhvr>
                                    </p:animEffect>
                                  </p:childTnLst>
                                </p:cTn>
                              </p:par>
                              <p:par>
                                <p:cTn id="39" presetID="18" presetClass="entr" presetSubtype="6" fill="hold" nodeType="withEffect">
                                  <p:stCondLst>
                                    <p:cond delay="0"/>
                                  </p:stCondLst>
                                  <p:childTnLst>
                                    <p:set>
                                      <p:cBhvr>
                                        <p:cTn id="40" dur="1" fill="hold">
                                          <p:stCondLst>
                                            <p:cond delay="0"/>
                                          </p:stCondLst>
                                        </p:cTn>
                                        <p:tgtEl>
                                          <p:spTgt spid="192535"/>
                                        </p:tgtEl>
                                        <p:attrNameLst>
                                          <p:attrName>style.visibility</p:attrName>
                                        </p:attrNameLst>
                                      </p:cBhvr>
                                      <p:to>
                                        <p:strVal val="visible"/>
                                      </p:to>
                                    </p:set>
                                    <p:animEffect transition="in" filter="strips(downRight)">
                                      <p:cBhvr>
                                        <p:cTn id="41" dur="1000"/>
                                        <p:tgtEl>
                                          <p:spTgt spid="192535"/>
                                        </p:tgtEl>
                                      </p:cBhvr>
                                    </p:animEffect>
                                  </p:childTnLst>
                                </p:cTn>
                              </p:par>
                              <p:par>
                                <p:cTn id="42" presetID="18" presetClass="entr" presetSubtype="6" fill="hold" nodeType="withEffect">
                                  <p:stCondLst>
                                    <p:cond delay="0"/>
                                  </p:stCondLst>
                                  <p:childTnLst>
                                    <p:set>
                                      <p:cBhvr>
                                        <p:cTn id="43" dur="1" fill="hold">
                                          <p:stCondLst>
                                            <p:cond delay="0"/>
                                          </p:stCondLst>
                                        </p:cTn>
                                        <p:tgtEl>
                                          <p:spTgt spid="192534"/>
                                        </p:tgtEl>
                                        <p:attrNameLst>
                                          <p:attrName>style.visibility</p:attrName>
                                        </p:attrNameLst>
                                      </p:cBhvr>
                                      <p:to>
                                        <p:strVal val="visible"/>
                                      </p:to>
                                    </p:set>
                                    <p:animEffect transition="in" filter="strips(downRight)">
                                      <p:cBhvr>
                                        <p:cTn id="44" dur="1000"/>
                                        <p:tgtEl>
                                          <p:spTgt spid="192534"/>
                                        </p:tgtEl>
                                      </p:cBhvr>
                                    </p:animEffect>
                                  </p:childTnLst>
                                </p:cTn>
                              </p:par>
                              <p:par>
                                <p:cTn id="45" presetID="18" presetClass="entr" presetSubtype="6" fill="hold" nodeType="withEffect">
                                  <p:stCondLst>
                                    <p:cond delay="0"/>
                                  </p:stCondLst>
                                  <p:childTnLst>
                                    <p:set>
                                      <p:cBhvr>
                                        <p:cTn id="46" dur="1" fill="hold">
                                          <p:stCondLst>
                                            <p:cond delay="0"/>
                                          </p:stCondLst>
                                        </p:cTn>
                                        <p:tgtEl>
                                          <p:spTgt spid="192536"/>
                                        </p:tgtEl>
                                        <p:attrNameLst>
                                          <p:attrName>style.visibility</p:attrName>
                                        </p:attrNameLst>
                                      </p:cBhvr>
                                      <p:to>
                                        <p:strVal val="visible"/>
                                      </p:to>
                                    </p:set>
                                    <p:animEffect transition="in" filter="strips(downRight)">
                                      <p:cBhvr>
                                        <p:cTn id="47" dur="1000"/>
                                        <p:tgtEl>
                                          <p:spTgt spid="192536"/>
                                        </p:tgtEl>
                                      </p:cBhvr>
                                    </p:animEffect>
                                  </p:childTnLst>
                                </p:cTn>
                              </p:par>
                              <p:par>
                                <p:cTn id="48" presetID="18" presetClass="entr" presetSubtype="6" fill="hold" nodeType="withEffect">
                                  <p:stCondLst>
                                    <p:cond delay="0"/>
                                  </p:stCondLst>
                                  <p:childTnLst>
                                    <p:set>
                                      <p:cBhvr>
                                        <p:cTn id="49" dur="1" fill="hold">
                                          <p:stCondLst>
                                            <p:cond delay="0"/>
                                          </p:stCondLst>
                                        </p:cTn>
                                        <p:tgtEl>
                                          <p:spTgt spid="192537"/>
                                        </p:tgtEl>
                                        <p:attrNameLst>
                                          <p:attrName>style.visibility</p:attrName>
                                        </p:attrNameLst>
                                      </p:cBhvr>
                                      <p:to>
                                        <p:strVal val="visible"/>
                                      </p:to>
                                    </p:set>
                                    <p:animEffect transition="in" filter="strips(downRight)">
                                      <p:cBhvr>
                                        <p:cTn id="50" dur="1000"/>
                                        <p:tgtEl>
                                          <p:spTgt spid="192537"/>
                                        </p:tgtEl>
                                      </p:cBhvr>
                                    </p:animEffect>
                                  </p:childTnLst>
                                </p:cTn>
                              </p:par>
                              <p:par>
                                <p:cTn id="51" presetID="18" presetClass="entr" presetSubtype="6" fill="hold" nodeType="withEffect">
                                  <p:stCondLst>
                                    <p:cond delay="0"/>
                                  </p:stCondLst>
                                  <p:childTnLst>
                                    <p:set>
                                      <p:cBhvr>
                                        <p:cTn id="52" dur="1" fill="hold">
                                          <p:stCondLst>
                                            <p:cond delay="0"/>
                                          </p:stCondLst>
                                        </p:cTn>
                                        <p:tgtEl>
                                          <p:spTgt spid="192538"/>
                                        </p:tgtEl>
                                        <p:attrNameLst>
                                          <p:attrName>style.visibility</p:attrName>
                                        </p:attrNameLst>
                                      </p:cBhvr>
                                      <p:to>
                                        <p:strVal val="visible"/>
                                      </p:to>
                                    </p:set>
                                    <p:animEffect transition="in" filter="strips(downRight)">
                                      <p:cBhvr>
                                        <p:cTn id="53" dur="1000"/>
                                        <p:tgtEl>
                                          <p:spTgt spid="192538"/>
                                        </p:tgtEl>
                                      </p:cBhvr>
                                    </p:animEffect>
                                  </p:childTnLst>
                                </p:cTn>
                              </p:par>
                              <p:par>
                                <p:cTn id="54" presetID="18" presetClass="entr" presetSubtype="6" fill="hold" nodeType="withEffect">
                                  <p:stCondLst>
                                    <p:cond delay="0"/>
                                  </p:stCondLst>
                                  <p:childTnLst>
                                    <p:set>
                                      <p:cBhvr>
                                        <p:cTn id="55" dur="1" fill="hold">
                                          <p:stCondLst>
                                            <p:cond delay="0"/>
                                          </p:stCondLst>
                                        </p:cTn>
                                        <p:tgtEl>
                                          <p:spTgt spid="192539"/>
                                        </p:tgtEl>
                                        <p:attrNameLst>
                                          <p:attrName>style.visibility</p:attrName>
                                        </p:attrNameLst>
                                      </p:cBhvr>
                                      <p:to>
                                        <p:strVal val="visible"/>
                                      </p:to>
                                    </p:set>
                                    <p:animEffect transition="in" filter="strips(downRight)">
                                      <p:cBhvr>
                                        <p:cTn id="56" dur="1000"/>
                                        <p:tgtEl>
                                          <p:spTgt spid="192539"/>
                                        </p:tgtEl>
                                      </p:cBhvr>
                                    </p:animEffect>
                                  </p:childTnLst>
                                </p:cTn>
                              </p:par>
                              <p:par>
                                <p:cTn id="57" presetID="18" presetClass="entr" presetSubtype="6" fill="hold" nodeType="withEffect">
                                  <p:stCondLst>
                                    <p:cond delay="0"/>
                                  </p:stCondLst>
                                  <p:childTnLst>
                                    <p:set>
                                      <p:cBhvr>
                                        <p:cTn id="58" dur="1" fill="hold">
                                          <p:stCondLst>
                                            <p:cond delay="0"/>
                                          </p:stCondLst>
                                        </p:cTn>
                                        <p:tgtEl>
                                          <p:spTgt spid="192540"/>
                                        </p:tgtEl>
                                        <p:attrNameLst>
                                          <p:attrName>style.visibility</p:attrName>
                                        </p:attrNameLst>
                                      </p:cBhvr>
                                      <p:to>
                                        <p:strVal val="visible"/>
                                      </p:to>
                                    </p:set>
                                    <p:animEffect transition="in" filter="strips(downRight)">
                                      <p:cBhvr>
                                        <p:cTn id="59" dur="1000"/>
                                        <p:tgtEl>
                                          <p:spTgt spid="192540"/>
                                        </p:tgtEl>
                                      </p:cBhvr>
                                    </p:animEffect>
                                  </p:childTnLst>
                                </p:cTn>
                              </p:par>
                              <p:par>
                                <p:cTn id="60" presetID="18" presetClass="entr" presetSubtype="6" fill="hold" nodeType="withEffect">
                                  <p:stCondLst>
                                    <p:cond delay="0"/>
                                  </p:stCondLst>
                                  <p:childTnLst>
                                    <p:set>
                                      <p:cBhvr>
                                        <p:cTn id="61" dur="1" fill="hold">
                                          <p:stCondLst>
                                            <p:cond delay="0"/>
                                          </p:stCondLst>
                                        </p:cTn>
                                        <p:tgtEl>
                                          <p:spTgt spid="192541"/>
                                        </p:tgtEl>
                                        <p:attrNameLst>
                                          <p:attrName>style.visibility</p:attrName>
                                        </p:attrNameLst>
                                      </p:cBhvr>
                                      <p:to>
                                        <p:strVal val="visible"/>
                                      </p:to>
                                    </p:set>
                                    <p:animEffect transition="in" filter="strips(downRight)">
                                      <p:cBhvr>
                                        <p:cTn id="62" dur="1000"/>
                                        <p:tgtEl>
                                          <p:spTgt spid="192541"/>
                                        </p:tgtEl>
                                      </p:cBhvr>
                                    </p:animEffect>
                                  </p:childTnLst>
                                </p:cTn>
                              </p:par>
                              <p:par>
                                <p:cTn id="63" presetID="18" presetClass="entr" presetSubtype="6" fill="hold" nodeType="withEffect">
                                  <p:stCondLst>
                                    <p:cond delay="0"/>
                                  </p:stCondLst>
                                  <p:childTnLst>
                                    <p:set>
                                      <p:cBhvr>
                                        <p:cTn id="64" dur="1" fill="hold">
                                          <p:stCondLst>
                                            <p:cond delay="0"/>
                                          </p:stCondLst>
                                        </p:cTn>
                                        <p:tgtEl>
                                          <p:spTgt spid="40"/>
                                        </p:tgtEl>
                                        <p:attrNameLst>
                                          <p:attrName>style.visibility</p:attrName>
                                        </p:attrNameLst>
                                      </p:cBhvr>
                                      <p:to>
                                        <p:strVal val="visible"/>
                                      </p:to>
                                    </p:set>
                                    <p:animEffect transition="in" filter="strips(downRight)">
                                      <p:cBhvr>
                                        <p:cTn id="65" dur="1000"/>
                                        <p:tgtEl>
                                          <p:spTgt spid="40"/>
                                        </p:tgtEl>
                                      </p:cBhvr>
                                    </p:animEffect>
                                  </p:childTnLst>
                                </p:cTn>
                              </p:par>
                              <p:par>
                                <p:cTn id="66" presetID="18" presetClass="entr" presetSubtype="6" fill="hold" nodeType="with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strips(downRight)">
                                      <p:cBhvr>
                                        <p:cTn id="68" dur="1000"/>
                                        <p:tgtEl>
                                          <p:spTgt spid="39"/>
                                        </p:tgtEl>
                                      </p:cBhvr>
                                    </p:animEffect>
                                  </p:childTnLst>
                                </p:cTn>
                              </p:par>
                              <p:par>
                                <p:cTn id="69" presetID="18" presetClass="entr" presetSubtype="6" fill="hold" nodeType="withEffect">
                                  <p:stCondLst>
                                    <p:cond delay="0"/>
                                  </p:stCondLst>
                                  <p:childTnLst>
                                    <p:set>
                                      <p:cBhvr>
                                        <p:cTn id="70" dur="1" fill="hold">
                                          <p:stCondLst>
                                            <p:cond delay="0"/>
                                          </p:stCondLst>
                                        </p:cTn>
                                        <p:tgtEl>
                                          <p:spTgt spid="47"/>
                                        </p:tgtEl>
                                        <p:attrNameLst>
                                          <p:attrName>style.visibility</p:attrName>
                                        </p:attrNameLst>
                                      </p:cBhvr>
                                      <p:to>
                                        <p:strVal val="visible"/>
                                      </p:to>
                                    </p:set>
                                    <p:animEffect transition="in" filter="strips(downRight)">
                                      <p:cBhvr>
                                        <p:cTn id="71" dur="1000"/>
                                        <p:tgtEl>
                                          <p:spTgt spid="47"/>
                                        </p:tgtEl>
                                      </p:cBhvr>
                                    </p:animEffect>
                                  </p:childTnLst>
                                </p:cTn>
                              </p:par>
                              <p:par>
                                <p:cTn id="72" presetID="18" presetClass="entr" presetSubtype="6" fill="hold" nodeType="withEffect">
                                  <p:stCondLst>
                                    <p:cond delay="0"/>
                                  </p:stCondLst>
                                  <p:childTnLst>
                                    <p:set>
                                      <p:cBhvr>
                                        <p:cTn id="73" dur="1" fill="hold">
                                          <p:stCondLst>
                                            <p:cond delay="0"/>
                                          </p:stCondLst>
                                        </p:cTn>
                                        <p:tgtEl>
                                          <p:spTgt spid="46"/>
                                        </p:tgtEl>
                                        <p:attrNameLst>
                                          <p:attrName>style.visibility</p:attrName>
                                        </p:attrNameLst>
                                      </p:cBhvr>
                                      <p:to>
                                        <p:strVal val="visible"/>
                                      </p:to>
                                    </p:set>
                                    <p:animEffect transition="in" filter="strips(downRight)">
                                      <p:cBhvr>
                                        <p:cTn id="74" dur="1000"/>
                                        <p:tgtEl>
                                          <p:spTgt spid="46"/>
                                        </p:tgtEl>
                                      </p:cBhvr>
                                    </p:animEffect>
                                  </p:childTnLst>
                                </p:cTn>
                              </p:par>
                              <p:par>
                                <p:cTn id="75" presetID="18" presetClass="entr" presetSubtype="6" fill="hold" nodeType="withEffect">
                                  <p:stCondLst>
                                    <p:cond delay="0"/>
                                  </p:stCondLst>
                                  <p:childTnLst>
                                    <p:set>
                                      <p:cBhvr>
                                        <p:cTn id="76" dur="1" fill="hold">
                                          <p:stCondLst>
                                            <p:cond delay="0"/>
                                          </p:stCondLst>
                                        </p:cTn>
                                        <p:tgtEl>
                                          <p:spTgt spid="44"/>
                                        </p:tgtEl>
                                        <p:attrNameLst>
                                          <p:attrName>style.visibility</p:attrName>
                                        </p:attrNameLst>
                                      </p:cBhvr>
                                      <p:to>
                                        <p:strVal val="visible"/>
                                      </p:to>
                                    </p:set>
                                    <p:animEffect transition="in" filter="strips(downRight)">
                                      <p:cBhvr>
                                        <p:cTn id="77" dur="1000"/>
                                        <p:tgtEl>
                                          <p:spTgt spid="44"/>
                                        </p:tgtEl>
                                      </p:cBhvr>
                                    </p:animEffect>
                                  </p:childTnLst>
                                </p:cTn>
                              </p:par>
                              <p:par>
                                <p:cTn id="78" presetID="18" presetClass="entr" presetSubtype="6" fill="hold" nodeType="withEffect">
                                  <p:stCondLst>
                                    <p:cond delay="0"/>
                                  </p:stCondLst>
                                  <p:childTnLst>
                                    <p:set>
                                      <p:cBhvr>
                                        <p:cTn id="79" dur="1" fill="hold">
                                          <p:stCondLst>
                                            <p:cond delay="0"/>
                                          </p:stCondLst>
                                        </p:cTn>
                                        <p:tgtEl>
                                          <p:spTgt spid="43"/>
                                        </p:tgtEl>
                                        <p:attrNameLst>
                                          <p:attrName>style.visibility</p:attrName>
                                        </p:attrNameLst>
                                      </p:cBhvr>
                                      <p:to>
                                        <p:strVal val="visible"/>
                                      </p:to>
                                    </p:set>
                                    <p:animEffect transition="in" filter="strips(downRight)">
                                      <p:cBhvr>
                                        <p:cTn id="80" dur="1000"/>
                                        <p:tgtEl>
                                          <p:spTgt spid="43"/>
                                        </p:tgtEl>
                                      </p:cBhvr>
                                    </p:animEffect>
                                  </p:childTnLst>
                                </p:cTn>
                              </p:par>
                              <p:par>
                                <p:cTn id="81" presetID="18" presetClass="entr" presetSubtype="6" fill="hold" nodeType="with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strips(downRight)">
                                      <p:cBhvr>
                                        <p:cTn id="83" dur="1000"/>
                                        <p:tgtEl>
                                          <p:spTgt spid="50"/>
                                        </p:tgtEl>
                                      </p:cBhvr>
                                    </p:animEffect>
                                  </p:childTnLst>
                                </p:cTn>
                              </p:par>
                            </p:childTnLst>
                          </p:cTn>
                        </p:par>
                      </p:childTnLst>
                    </p:cTn>
                  </p:par>
                  <p:par>
                    <p:cTn id="84" fill="hold">
                      <p:stCondLst>
                        <p:cond delay="indefinite"/>
                      </p:stCondLst>
                      <p:childTnLst>
                        <p:par>
                          <p:cTn id="85" fill="hold">
                            <p:stCondLst>
                              <p:cond delay="0"/>
                            </p:stCondLst>
                            <p:childTnLst>
                              <p:par>
                                <p:cTn id="86" presetID="18" presetClass="entr" presetSubtype="6" fill="hold" nodeType="clickEffect">
                                  <p:stCondLst>
                                    <p:cond delay="0"/>
                                  </p:stCondLst>
                                  <p:childTnLst>
                                    <p:set>
                                      <p:cBhvr>
                                        <p:cTn id="87" dur="1" fill="hold">
                                          <p:stCondLst>
                                            <p:cond delay="0"/>
                                          </p:stCondLst>
                                        </p:cTn>
                                        <p:tgtEl>
                                          <p:spTgt spid="192545"/>
                                        </p:tgtEl>
                                        <p:attrNameLst>
                                          <p:attrName>style.visibility</p:attrName>
                                        </p:attrNameLst>
                                      </p:cBhvr>
                                      <p:to>
                                        <p:strVal val="visible"/>
                                      </p:to>
                                    </p:set>
                                    <p:animEffect transition="in" filter="strips(downRight)">
                                      <p:cBhvr>
                                        <p:cTn id="88" dur="1000"/>
                                        <p:tgtEl>
                                          <p:spTgt spid="192545"/>
                                        </p:tgtEl>
                                      </p:cBhvr>
                                    </p:animEffect>
                                  </p:childTnLst>
                                </p:cTn>
                              </p:par>
                              <p:par>
                                <p:cTn id="89" presetID="18" presetClass="entr" presetSubtype="6" fill="hold" nodeType="withEffect">
                                  <p:stCondLst>
                                    <p:cond delay="0"/>
                                  </p:stCondLst>
                                  <p:childTnLst>
                                    <p:set>
                                      <p:cBhvr>
                                        <p:cTn id="90" dur="1" fill="hold">
                                          <p:stCondLst>
                                            <p:cond delay="0"/>
                                          </p:stCondLst>
                                        </p:cTn>
                                        <p:tgtEl>
                                          <p:spTgt spid="192549"/>
                                        </p:tgtEl>
                                        <p:attrNameLst>
                                          <p:attrName>style.visibility</p:attrName>
                                        </p:attrNameLst>
                                      </p:cBhvr>
                                      <p:to>
                                        <p:strVal val="visible"/>
                                      </p:to>
                                    </p:set>
                                    <p:animEffect transition="in" filter="strips(downRight)">
                                      <p:cBhvr>
                                        <p:cTn id="91" dur="1000"/>
                                        <p:tgtEl>
                                          <p:spTgt spid="192549"/>
                                        </p:tgtEl>
                                      </p:cBhvr>
                                    </p:animEffect>
                                  </p:childTnLst>
                                </p:cTn>
                              </p:par>
                              <p:par>
                                <p:cTn id="92" presetID="18" presetClass="entr" presetSubtype="6" fill="hold" nodeType="withEffect">
                                  <p:stCondLst>
                                    <p:cond delay="0"/>
                                  </p:stCondLst>
                                  <p:childTnLst>
                                    <p:set>
                                      <p:cBhvr>
                                        <p:cTn id="93" dur="1" fill="hold">
                                          <p:stCondLst>
                                            <p:cond delay="0"/>
                                          </p:stCondLst>
                                        </p:cTn>
                                        <p:tgtEl>
                                          <p:spTgt spid="192544"/>
                                        </p:tgtEl>
                                        <p:attrNameLst>
                                          <p:attrName>style.visibility</p:attrName>
                                        </p:attrNameLst>
                                      </p:cBhvr>
                                      <p:to>
                                        <p:strVal val="visible"/>
                                      </p:to>
                                    </p:set>
                                    <p:animEffect transition="in" filter="strips(downRight)">
                                      <p:cBhvr>
                                        <p:cTn id="94" dur="1000"/>
                                        <p:tgtEl>
                                          <p:spTgt spid="192544"/>
                                        </p:tgtEl>
                                      </p:cBhvr>
                                    </p:animEffect>
                                  </p:childTnLst>
                                </p:cTn>
                              </p:par>
                              <p:par>
                                <p:cTn id="95" presetID="18" presetClass="entr" presetSubtype="6" fill="hold" nodeType="withEffect">
                                  <p:stCondLst>
                                    <p:cond delay="0"/>
                                  </p:stCondLst>
                                  <p:childTnLst>
                                    <p:set>
                                      <p:cBhvr>
                                        <p:cTn id="96" dur="1" fill="hold">
                                          <p:stCondLst>
                                            <p:cond delay="0"/>
                                          </p:stCondLst>
                                        </p:cTn>
                                        <p:tgtEl>
                                          <p:spTgt spid="192547"/>
                                        </p:tgtEl>
                                        <p:attrNameLst>
                                          <p:attrName>style.visibility</p:attrName>
                                        </p:attrNameLst>
                                      </p:cBhvr>
                                      <p:to>
                                        <p:strVal val="visible"/>
                                      </p:to>
                                    </p:set>
                                    <p:animEffect transition="in" filter="strips(downRight)">
                                      <p:cBhvr>
                                        <p:cTn id="97" dur="1000"/>
                                        <p:tgtEl>
                                          <p:spTgt spid="192547"/>
                                        </p:tgtEl>
                                      </p:cBhvr>
                                    </p:animEffect>
                                  </p:childTnLst>
                                </p:cTn>
                              </p:par>
                              <p:par>
                                <p:cTn id="98" presetID="18" presetClass="entr" presetSubtype="6" fill="hold" nodeType="withEffect">
                                  <p:stCondLst>
                                    <p:cond delay="0"/>
                                  </p:stCondLst>
                                  <p:childTnLst>
                                    <p:set>
                                      <p:cBhvr>
                                        <p:cTn id="99" dur="1" fill="hold">
                                          <p:stCondLst>
                                            <p:cond delay="0"/>
                                          </p:stCondLst>
                                        </p:cTn>
                                        <p:tgtEl>
                                          <p:spTgt spid="192548"/>
                                        </p:tgtEl>
                                        <p:attrNameLst>
                                          <p:attrName>style.visibility</p:attrName>
                                        </p:attrNameLst>
                                      </p:cBhvr>
                                      <p:to>
                                        <p:strVal val="visible"/>
                                      </p:to>
                                    </p:set>
                                    <p:animEffect transition="in" filter="strips(downRight)">
                                      <p:cBhvr>
                                        <p:cTn id="100" dur="1000"/>
                                        <p:tgtEl>
                                          <p:spTgt spid="192548"/>
                                        </p:tgtEl>
                                      </p:cBhvr>
                                    </p:animEffect>
                                  </p:childTnLst>
                                </p:cTn>
                              </p:par>
                              <p:par>
                                <p:cTn id="101" presetID="18" presetClass="entr" presetSubtype="6" fill="hold" nodeType="withEffect">
                                  <p:stCondLst>
                                    <p:cond delay="0"/>
                                  </p:stCondLst>
                                  <p:childTnLst>
                                    <p:set>
                                      <p:cBhvr>
                                        <p:cTn id="102" dur="1" fill="hold">
                                          <p:stCondLst>
                                            <p:cond delay="0"/>
                                          </p:stCondLst>
                                        </p:cTn>
                                        <p:tgtEl>
                                          <p:spTgt spid="192546"/>
                                        </p:tgtEl>
                                        <p:attrNameLst>
                                          <p:attrName>style.visibility</p:attrName>
                                        </p:attrNameLst>
                                      </p:cBhvr>
                                      <p:to>
                                        <p:strVal val="visible"/>
                                      </p:to>
                                    </p:set>
                                    <p:animEffect transition="in" filter="strips(downRight)">
                                      <p:cBhvr>
                                        <p:cTn id="103" dur="1000"/>
                                        <p:tgtEl>
                                          <p:spTgt spid="192546"/>
                                        </p:tgtEl>
                                      </p:cBhvr>
                                    </p:animEffect>
                                  </p:childTnLst>
                                </p:cTn>
                              </p:par>
                              <p:par>
                                <p:cTn id="104" presetID="18" presetClass="entr" presetSubtype="6" fill="hold" nodeType="withEffect">
                                  <p:stCondLst>
                                    <p:cond delay="0"/>
                                  </p:stCondLst>
                                  <p:childTnLst>
                                    <p:set>
                                      <p:cBhvr>
                                        <p:cTn id="105" dur="1" fill="hold">
                                          <p:stCondLst>
                                            <p:cond delay="0"/>
                                          </p:stCondLst>
                                        </p:cTn>
                                        <p:tgtEl>
                                          <p:spTgt spid="58"/>
                                        </p:tgtEl>
                                        <p:attrNameLst>
                                          <p:attrName>style.visibility</p:attrName>
                                        </p:attrNameLst>
                                      </p:cBhvr>
                                      <p:to>
                                        <p:strVal val="visible"/>
                                      </p:to>
                                    </p:set>
                                    <p:animEffect transition="in" filter="strips(downRight)">
                                      <p:cBhvr>
                                        <p:cTn id="106" dur="1000"/>
                                        <p:tgtEl>
                                          <p:spTgt spid="58"/>
                                        </p:tgtEl>
                                      </p:cBhvr>
                                    </p:animEffect>
                                  </p:childTnLst>
                                </p:cTn>
                              </p:par>
                              <p:par>
                                <p:cTn id="107" presetID="18" presetClass="entr" presetSubtype="6" fill="hold" nodeType="withEffect">
                                  <p:stCondLst>
                                    <p:cond delay="0"/>
                                  </p:stCondLst>
                                  <p:childTnLst>
                                    <p:set>
                                      <p:cBhvr>
                                        <p:cTn id="108" dur="1" fill="hold">
                                          <p:stCondLst>
                                            <p:cond delay="0"/>
                                          </p:stCondLst>
                                        </p:cTn>
                                        <p:tgtEl>
                                          <p:spTgt spid="192543"/>
                                        </p:tgtEl>
                                        <p:attrNameLst>
                                          <p:attrName>style.visibility</p:attrName>
                                        </p:attrNameLst>
                                      </p:cBhvr>
                                      <p:to>
                                        <p:strVal val="visible"/>
                                      </p:to>
                                    </p:set>
                                    <p:animEffect transition="in" filter="strips(downRight)">
                                      <p:cBhvr>
                                        <p:cTn id="109" dur="1000"/>
                                        <p:tgtEl>
                                          <p:spTgt spid="192543"/>
                                        </p:tgtEl>
                                      </p:cBhvr>
                                    </p:animEffect>
                                  </p:childTnLst>
                                </p:cTn>
                              </p:par>
                              <p:par>
                                <p:cTn id="110" presetID="18" presetClass="entr" presetSubtype="6" fill="hold" nodeType="withEffect">
                                  <p:stCondLst>
                                    <p:cond delay="0"/>
                                  </p:stCondLst>
                                  <p:childTnLst>
                                    <p:set>
                                      <p:cBhvr>
                                        <p:cTn id="111" dur="1" fill="hold">
                                          <p:stCondLst>
                                            <p:cond delay="0"/>
                                          </p:stCondLst>
                                        </p:cTn>
                                        <p:tgtEl>
                                          <p:spTgt spid="59"/>
                                        </p:tgtEl>
                                        <p:attrNameLst>
                                          <p:attrName>style.visibility</p:attrName>
                                        </p:attrNameLst>
                                      </p:cBhvr>
                                      <p:to>
                                        <p:strVal val="visible"/>
                                      </p:to>
                                    </p:set>
                                    <p:animEffect transition="in" filter="strips(downRight)">
                                      <p:cBhvr>
                                        <p:cTn id="112" dur="1000"/>
                                        <p:tgtEl>
                                          <p:spTgt spid="59"/>
                                        </p:tgtEl>
                                      </p:cBhvr>
                                    </p:animEffect>
                                  </p:childTnLst>
                                </p:cTn>
                              </p:par>
                            </p:childTnLst>
                          </p:cTn>
                        </p:par>
                      </p:childTnLst>
                    </p:cTn>
                  </p:par>
                  <p:par>
                    <p:cTn id="113" fill="hold">
                      <p:stCondLst>
                        <p:cond delay="indefinite"/>
                      </p:stCondLst>
                      <p:childTnLst>
                        <p:par>
                          <p:cTn id="114" fill="hold">
                            <p:stCondLst>
                              <p:cond delay="0"/>
                            </p:stCondLst>
                            <p:childTnLst>
                              <p:par>
                                <p:cTn id="115" presetID="18" presetClass="entr" presetSubtype="6" fill="hold" nodeType="clickEffect">
                                  <p:stCondLst>
                                    <p:cond delay="0"/>
                                  </p:stCondLst>
                                  <p:childTnLst>
                                    <p:set>
                                      <p:cBhvr>
                                        <p:cTn id="116" dur="1" fill="hold">
                                          <p:stCondLst>
                                            <p:cond delay="0"/>
                                          </p:stCondLst>
                                        </p:cTn>
                                        <p:tgtEl>
                                          <p:spTgt spid="56"/>
                                        </p:tgtEl>
                                        <p:attrNameLst>
                                          <p:attrName>style.visibility</p:attrName>
                                        </p:attrNameLst>
                                      </p:cBhvr>
                                      <p:to>
                                        <p:strVal val="visible"/>
                                      </p:to>
                                    </p:set>
                                    <p:animEffect transition="in" filter="strips(downRight)">
                                      <p:cBhvr>
                                        <p:cTn id="117" dur="1000"/>
                                        <p:tgtEl>
                                          <p:spTgt spid="56"/>
                                        </p:tgtEl>
                                      </p:cBhvr>
                                    </p:animEffect>
                                  </p:childTnLst>
                                </p:cTn>
                              </p:par>
                              <p:par>
                                <p:cTn id="118" presetID="18" presetClass="entr" presetSubtype="6" fill="hold" nodeType="withEffect">
                                  <p:stCondLst>
                                    <p:cond delay="0"/>
                                  </p:stCondLst>
                                  <p:childTnLst>
                                    <p:set>
                                      <p:cBhvr>
                                        <p:cTn id="119" dur="1" fill="hold">
                                          <p:stCondLst>
                                            <p:cond delay="0"/>
                                          </p:stCondLst>
                                        </p:cTn>
                                        <p:tgtEl>
                                          <p:spTgt spid="45"/>
                                        </p:tgtEl>
                                        <p:attrNameLst>
                                          <p:attrName>style.visibility</p:attrName>
                                        </p:attrNameLst>
                                      </p:cBhvr>
                                      <p:to>
                                        <p:strVal val="visible"/>
                                      </p:to>
                                    </p:set>
                                    <p:animEffect transition="in" filter="strips(downRight)">
                                      <p:cBhvr>
                                        <p:cTn id="120" dur="1000"/>
                                        <p:tgtEl>
                                          <p:spTgt spid="45"/>
                                        </p:tgtEl>
                                      </p:cBhvr>
                                    </p:animEffect>
                                  </p:childTnLst>
                                </p:cTn>
                              </p:par>
                            </p:childTnLst>
                          </p:cTn>
                        </p:par>
                      </p:childTnLst>
                    </p:cTn>
                  </p:par>
                  <p:par>
                    <p:cTn id="121" fill="hold">
                      <p:stCondLst>
                        <p:cond delay="indefinite"/>
                      </p:stCondLst>
                      <p:childTnLst>
                        <p:par>
                          <p:cTn id="122" fill="hold">
                            <p:stCondLst>
                              <p:cond delay="0"/>
                            </p:stCondLst>
                            <p:childTnLst>
                              <p:par>
                                <p:cTn id="123" presetID="18" presetClass="entr" presetSubtype="6" fill="hold" nodeType="clickEffect">
                                  <p:stCondLst>
                                    <p:cond delay="0"/>
                                  </p:stCondLst>
                                  <p:childTnLst>
                                    <p:set>
                                      <p:cBhvr>
                                        <p:cTn id="124" dur="1" fill="hold">
                                          <p:stCondLst>
                                            <p:cond delay="0"/>
                                          </p:stCondLst>
                                        </p:cTn>
                                        <p:tgtEl>
                                          <p:spTgt spid="55"/>
                                        </p:tgtEl>
                                        <p:attrNameLst>
                                          <p:attrName>style.visibility</p:attrName>
                                        </p:attrNameLst>
                                      </p:cBhvr>
                                      <p:to>
                                        <p:strVal val="visible"/>
                                      </p:to>
                                    </p:set>
                                    <p:animEffect transition="in" filter="strips(downRight)">
                                      <p:cBhvr>
                                        <p:cTn id="125" dur="1000"/>
                                        <p:tgtEl>
                                          <p:spTgt spid="55"/>
                                        </p:tgtEl>
                                      </p:cBhvr>
                                    </p:animEffect>
                                  </p:childTnLst>
                                </p:cTn>
                              </p:par>
                              <p:par>
                                <p:cTn id="126" presetID="18" presetClass="entr" presetSubtype="6" fill="hold" nodeType="withEffect">
                                  <p:stCondLst>
                                    <p:cond delay="0"/>
                                  </p:stCondLst>
                                  <p:childTnLst>
                                    <p:set>
                                      <p:cBhvr>
                                        <p:cTn id="127" dur="1" fill="hold">
                                          <p:stCondLst>
                                            <p:cond delay="0"/>
                                          </p:stCondLst>
                                        </p:cTn>
                                        <p:tgtEl>
                                          <p:spTgt spid="48"/>
                                        </p:tgtEl>
                                        <p:attrNameLst>
                                          <p:attrName>style.visibility</p:attrName>
                                        </p:attrNameLst>
                                      </p:cBhvr>
                                      <p:to>
                                        <p:strVal val="visible"/>
                                      </p:to>
                                    </p:set>
                                    <p:animEffect transition="in" filter="strips(downRight)">
                                      <p:cBhvr>
                                        <p:cTn id="128" dur="1000"/>
                                        <p:tgtEl>
                                          <p:spTgt spid="48"/>
                                        </p:tgtEl>
                                      </p:cBhvr>
                                    </p:animEffect>
                                  </p:childTnLst>
                                </p:cTn>
                              </p:par>
                            </p:childTnLst>
                          </p:cTn>
                        </p:par>
                      </p:childTnLst>
                    </p:cTn>
                  </p:par>
                  <p:par>
                    <p:cTn id="129" fill="hold">
                      <p:stCondLst>
                        <p:cond delay="indefinite"/>
                      </p:stCondLst>
                      <p:childTnLst>
                        <p:par>
                          <p:cTn id="130" fill="hold">
                            <p:stCondLst>
                              <p:cond delay="0"/>
                            </p:stCondLst>
                            <p:childTnLst>
                              <p:par>
                                <p:cTn id="131" presetID="18" presetClass="entr" presetSubtype="6" fill="hold" nodeType="clickEffect">
                                  <p:stCondLst>
                                    <p:cond delay="0"/>
                                  </p:stCondLst>
                                  <p:childTnLst>
                                    <p:set>
                                      <p:cBhvr>
                                        <p:cTn id="132" dur="1" fill="hold">
                                          <p:stCondLst>
                                            <p:cond delay="0"/>
                                          </p:stCondLst>
                                        </p:cTn>
                                        <p:tgtEl>
                                          <p:spTgt spid="192551"/>
                                        </p:tgtEl>
                                        <p:attrNameLst>
                                          <p:attrName>style.visibility</p:attrName>
                                        </p:attrNameLst>
                                      </p:cBhvr>
                                      <p:to>
                                        <p:strVal val="visible"/>
                                      </p:to>
                                    </p:set>
                                    <p:animEffect transition="in" filter="strips(downRight)">
                                      <p:cBhvr>
                                        <p:cTn id="133" dur="1000"/>
                                        <p:tgtEl>
                                          <p:spTgt spid="192551"/>
                                        </p:tgtEl>
                                      </p:cBhvr>
                                    </p:animEffect>
                                  </p:childTnLst>
                                </p:cTn>
                              </p:par>
                              <p:par>
                                <p:cTn id="134" presetID="18" presetClass="entr" presetSubtype="6" fill="hold" nodeType="withEffect">
                                  <p:stCondLst>
                                    <p:cond delay="0"/>
                                  </p:stCondLst>
                                  <p:childTnLst>
                                    <p:set>
                                      <p:cBhvr>
                                        <p:cTn id="135" dur="1" fill="hold">
                                          <p:stCondLst>
                                            <p:cond delay="0"/>
                                          </p:stCondLst>
                                        </p:cTn>
                                        <p:tgtEl>
                                          <p:spTgt spid="192552"/>
                                        </p:tgtEl>
                                        <p:attrNameLst>
                                          <p:attrName>style.visibility</p:attrName>
                                        </p:attrNameLst>
                                      </p:cBhvr>
                                      <p:to>
                                        <p:strVal val="visible"/>
                                      </p:to>
                                    </p:set>
                                    <p:animEffect transition="in" filter="strips(downRight)">
                                      <p:cBhvr>
                                        <p:cTn id="136" dur="1000"/>
                                        <p:tgtEl>
                                          <p:spTgt spid="192552"/>
                                        </p:tgtEl>
                                      </p:cBhvr>
                                    </p:animEffect>
                                  </p:childTnLst>
                                </p:cTn>
                              </p:par>
                            </p:childTnLst>
                          </p:cTn>
                        </p:par>
                      </p:childTnLst>
                    </p:cTn>
                  </p:par>
                  <p:par>
                    <p:cTn id="137" fill="hold">
                      <p:stCondLst>
                        <p:cond delay="indefinite"/>
                      </p:stCondLst>
                      <p:childTnLst>
                        <p:par>
                          <p:cTn id="138" fill="hold">
                            <p:stCondLst>
                              <p:cond delay="0"/>
                            </p:stCondLst>
                            <p:childTnLst>
                              <p:par>
                                <p:cTn id="139" presetID="18" presetClass="entr" presetSubtype="6" fill="hold" nodeType="clickEffect">
                                  <p:stCondLst>
                                    <p:cond delay="0"/>
                                  </p:stCondLst>
                                  <p:childTnLst>
                                    <p:set>
                                      <p:cBhvr>
                                        <p:cTn id="140" dur="1" fill="hold">
                                          <p:stCondLst>
                                            <p:cond delay="0"/>
                                          </p:stCondLst>
                                        </p:cTn>
                                        <p:tgtEl>
                                          <p:spTgt spid="192521"/>
                                        </p:tgtEl>
                                        <p:attrNameLst>
                                          <p:attrName>style.visibility</p:attrName>
                                        </p:attrNameLst>
                                      </p:cBhvr>
                                      <p:to>
                                        <p:strVal val="visible"/>
                                      </p:to>
                                    </p:set>
                                    <p:animEffect transition="in" filter="strips(downRight)">
                                      <p:cBhvr>
                                        <p:cTn id="141" dur="1000"/>
                                        <p:tgtEl>
                                          <p:spTgt spid="192521"/>
                                        </p:tgtEl>
                                      </p:cBhvr>
                                    </p:animEffect>
                                  </p:childTnLst>
                                </p:cTn>
                              </p:par>
                              <p:par>
                                <p:cTn id="142" presetID="18" presetClass="entr" presetSubtype="6" fill="hold" nodeType="withEffect">
                                  <p:stCondLst>
                                    <p:cond delay="0"/>
                                  </p:stCondLst>
                                  <p:childTnLst>
                                    <p:set>
                                      <p:cBhvr>
                                        <p:cTn id="143" dur="1" fill="hold">
                                          <p:stCondLst>
                                            <p:cond delay="0"/>
                                          </p:stCondLst>
                                        </p:cTn>
                                        <p:tgtEl>
                                          <p:spTgt spid="192522"/>
                                        </p:tgtEl>
                                        <p:attrNameLst>
                                          <p:attrName>style.visibility</p:attrName>
                                        </p:attrNameLst>
                                      </p:cBhvr>
                                      <p:to>
                                        <p:strVal val="visible"/>
                                      </p:to>
                                    </p:set>
                                    <p:animEffect transition="in" filter="strips(downRight)">
                                      <p:cBhvr>
                                        <p:cTn id="144" dur="1000"/>
                                        <p:tgtEl>
                                          <p:spTgt spid="192522"/>
                                        </p:tgtEl>
                                      </p:cBhvr>
                                    </p:animEffect>
                                  </p:childTnLst>
                                </p:cTn>
                              </p:par>
                              <p:par>
                                <p:cTn id="145" presetID="18" presetClass="entr" presetSubtype="6" fill="hold" nodeType="withEffect">
                                  <p:stCondLst>
                                    <p:cond delay="0"/>
                                  </p:stCondLst>
                                  <p:childTnLst>
                                    <p:set>
                                      <p:cBhvr>
                                        <p:cTn id="146" dur="1" fill="hold">
                                          <p:stCondLst>
                                            <p:cond delay="0"/>
                                          </p:stCondLst>
                                        </p:cTn>
                                        <p:tgtEl>
                                          <p:spTgt spid="192523"/>
                                        </p:tgtEl>
                                        <p:attrNameLst>
                                          <p:attrName>style.visibility</p:attrName>
                                        </p:attrNameLst>
                                      </p:cBhvr>
                                      <p:to>
                                        <p:strVal val="visible"/>
                                      </p:to>
                                    </p:set>
                                    <p:animEffect transition="in" filter="strips(downRight)">
                                      <p:cBhvr>
                                        <p:cTn id="147" dur="1000"/>
                                        <p:tgtEl>
                                          <p:spTgt spid="192523"/>
                                        </p:tgtEl>
                                      </p:cBhvr>
                                    </p:animEffect>
                                  </p:childTnLst>
                                </p:cTn>
                              </p:par>
                            </p:childTnLst>
                          </p:cTn>
                        </p:par>
                      </p:childTnLst>
                    </p:cTn>
                  </p:par>
                  <p:par>
                    <p:cTn id="148" fill="hold">
                      <p:stCondLst>
                        <p:cond delay="indefinite"/>
                      </p:stCondLst>
                      <p:childTnLst>
                        <p:par>
                          <p:cTn id="149" fill="hold">
                            <p:stCondLst>
                              <p:cond delay="0"/>
                            </p:stCondLst>
                            <p:childTnLst>
                              <p:par>
                                <p:cTn id="150" presetID="18" presetClass="entr" presetSubtype="9" fill="hold" nodeType="clickEffect">
                                  <p:stCondLst>
                                    <p:cond delay="0"/>
                                  </p:stCondLst>
                                  <p:childTnLst>
                                    <p:set>
                                      <p:cBhvr>
                                        <p:cTn id="151" dur="1" fill="hold">
                                          <p:stCondLst>
                                            <p:cond delay="0"/>
                                          </p:stCondLst>
                                        </p:cTn>
                                        <p:tgtEl>
                                          <p:spTgt spid="64"/>
                                        </p:tgtEl>
                                        <p:attrNameLst>
                                          <p:attrName>style.visibility</p:attrName>
                                        </p:attrNameLst>
                                      </p:cBhvr>
                                      <p:to>
                                        <p:strVal val="visible"/>
                                      </p:to>
                                    </p:set>
                                    <p:animEffect transition="in" filter="strips(upLeft)">
                                      <p:cBhvr>
                                        <p:cTn id="152" dur="1000"/>
                                        <p:tgtEl>
                                          <p:spTgt spid="64"/>
                                        </p:tgtEl>
                                      </p:cBhvr>
                                    </p:animEffect>
                                  </p:childTnLst>
                                </p:cTn>
                              </p:par>
                              <p:par>
                                <p:cTn id="153" presetID="18" presetClass="entr" presetSubtype="9" fill="hold" nodeType="withEffect">
                                  <p:stCondLst>
                                    <p:cond delay="0"/>
                                  </p:stCondLst>
                                  <p:childTnLst>
                                    <p:set>
                                      <p:cBhvr>
                                        <p:cTn id="154" dur="1" fill="hold">
                                          <p:stCondLst>
                                            <p:cond delay="0"/>
                                          </p:stCondLst>
                                        </p:cTn>
                                        <p:tgtEl>
                                          <p:spTgt spid="63"/>
                                        </p:tgtEl>
                                        <p:attrNameLst>
                                          <p:attrName>style.visibility</p:attrName>
                                        </p:attrNameLst>
                                      </p:cBhvr>
                                      <p:to>
                                        <p:strVal val="visible"/>
                                      </p:to>
                                    </p:set>
                                    <p:animEffect transition="in" filter="strips(upLeft)">
                                      <p:cBhvr>
                                        <p:cTn id="155" dur="1000"/>
                                        <p:tgtEl>
                                          <p:spTgt spid="63"/>
                                        </p:tgtEl>
                                      </p:cBhvr>
                                    </p:animEffect>
                                  </p:childTnLst>
                                </p:cTn>
                              </p:par>
                              <p:par>
                                <p:cTn id="156" presetID="18" presetClass="entr" presetSubtype="9" fill="hold" nodeType="withEffect">
                                  <p:stCondLst>
                                    <p:cond delay="0"/>
                                  </p:stCondLst>
                                  <p:childTnLst>
                                    <p:set>
                                      <p:cBhvr>
                                        <p:cTn id="157" dur="1" fill="hold">
                                          <p:stCondLst>
                                            <p:cond delay="0"/>
                                          </p:stCondLst>
                                        </p:cTn>
                                        <p:tgtEl>
                                          <p:spTgt spid="61"/>
                                        </p:tgtEl>
                                        <p:attrNameLst>
                                          <p:attrName>style.visibility</p:attrName>
                                        </p:attrNameLst>
                                      </p:cBhvr>
                                      <p:to>
                                        <p:strVal val="visible"/>
                                      </p:to>
                                    </p:set>
                                    <p:animEffect transition="in" filter="strips(upLeft)">
                                      <p:cBhvr>
                                        <p:cTn id="158" dur="1000"/>
                                        <p:tgtEl>
                                          <p:spTgt spid="61"/>
                                        </p:tgtEl>
                                      </p:cBhvr>
                                    </p:animEffect>
                                  </p:childTnLst>
                                </p:cTn>
                              </p:par>
                              <p:par>
                                <p:cTn id="159" presetID="18" presetClass="entr" presetSubtype="9" fill="hold" nodeType="withEffect">
                                  <p:stCondLst>
                                    <p:cond delay="0"/>
                                  </p:stCondLst>
                                  <p:childTnLst>
                                    <p:set>
                                      <p:cBhvr>
                                        <p:cTn id="160" dur="1" fill="hold">
                                          <p:stCondLst>
                                            <p:cond delay="0"/>
                                          </p:stCondLst>
                                        </p:cTn>
                                        <p:tgtEl>
                                          <p:spTgt spid="60"/>
                                        </p:tgtEl>
                                        <p:attrNameLst>
                                          <p:attrName>style.visibility</p:attrName>
                                        </p:attrNameLst>
                                      </p:cBhvr>
                                      <p:to>
                                        <p:strVal val="visible"/>
                                      </p:to>
                                    </p:set>
                                    <p:animEffect transition="in" filter="strips(upLeft)">
                                      <p:cBhvr>
                                        <p:cTn id="161" dur="1000"/>
                                        <p:tgtEl>
                                          <p:spTgt spid="60"/>
                                        </p:tgtEl>
                                      </p:cBhvr>
                                    </p:animEffect>
                                  </p:childTnLst>
                                </p:cTn>
                              </p:par>
                              <p:par>
                                <p:cTn id="162" presetID="18" presetClass="entr" presetSubtype="9" fill="hold" nodeType="withEffect">
                                  <p:stCondLst>
                                    <p:cond delay="0"/>
                                  </p:stCondLst>
                                  <p:childTnLst>
                                    <p:set>
                                      <p:cBhvr>
                                        <p:cTn id="163" dur="1" fill="hold">
                                          <p:stCondLst>
                                            <p:cond delay="0"/>
                                          </p:stCondLst>
                                        </p:cTn>
                                        <p:tgtEl>
                                          <p:spTgt spid="57"/>
                                        </p:tgtEl>
                                        <p:attrNameLst>
                                          <p:attrName>style.visibility</p:attrName>
                                        </p:attrNameLst>
                                      </p:cBhvr>
                                      <p:to>
                                        <p:strVal val="visible"/>
                                      </p:to>
                                    </p:set>
                                    <p:animEffect transition="in" filter="strips(upLeft)">
                                      <p:cBhvr>
                                        <p:cTn id="164" dur="1000"/>
                                        <p:tgtEl>
                                          <p:spTgt spid="57"/>
                                        </p:tgtEl>
                                      </p:cBhvr>
                                    </p:animEffect>
                                  </p:childTnLst>
                                </p:cTn>
                              </p:par>
                              <p:par>
                                <p:cTn id="165" presetID="18" presetClass="entr" presetSubtype="9" fill="hold" nodeType="withEffect">
                                  <p:stCondLst>
                                    <p:cond delay="0"/>
                                  </p:stCondLst>
                                  <p:childTnLst>
                                    <p:set>
                                      <p:cBhvr>
                                        <p:cTn id="166" dur="1" fill="hold">
                                          <p:stCondLst>
                                            <p:cond delay="0"/>
                                          </p:stCondLst>
                                        </p:cTn>
                                        <p:tgtEl>
                                          <p:spTgt spid="201754"/>
                                        </p:tgtEl>
                                        <p:attrNameLst>
                                          <p:attrName>style.visibility</p:attrName>
                                        </p:attrNameLst>
                                      </p:cBhvr>
                                      <p:to>
                                        <p:strVal val="visible"/>
                                      </p:to>
                                    </p:set>
                                    <p:animEffect transition="in" filter="strips(upLeft)">
                                      <p:cBhvr>
                                        <p:cTn id="167" dur="1000"/>
                                        <p:tgtEl>
                                          <p:spTgt spid="201754"/>
                                        </p:tgtEl>
                                      </p:cBhvr>
                                    </p:animEffect>
                                  </p:childTnLst>
                                </p:cTn>
                              </p:par>
                              <p:par>
                                <p:cTn id="168" presetID="18" presetClass="entr" presetSubtype="6" fill="hold" nodeType="withEffect">
                                  <p:stCondLst>
                                    <p:cond delay="0"/>
                                  </p:stCondLst>
                                  <p:childTnLst>
                                    <p:set>
                                      <p:cBhvr>
                                        <p:cTn id="169" dur="1" fill="hold">
                                          <p:stCondLst>
                                            <p:cond delay="0"/>
                                          </p:stCondLst>
                                        </p:cTn>
                                        <p:tgtEl>
                                          <p:spTgt spid="201759"/>
                                        </p:tgtEl>
                                        <p:attrNameLst>
                                          <p:attrName>style.visibility</p:attrName>
                                        </p:attrNameLst>
                                      </p:cBhvr>
                                      <p:to>
                                        <p:strVal val="visible"/>
                                      </p:to>
                                    </p:set>
                                    <p:animEffect transition="in" filter="strips(downRight)">
                                      <p:cBhvr>
                                        <p:cTn id="170" dur="1000"/>
                                        <p:tgtEl>
                                          <p:spTgt spid="201759"/>
                                        </p:tgtEl>
                                      </p:cBhvr>
                                    </p:animEffect>
                                  </p:childTnLst>
                                </p:cTn>
                              </p:par>
                            </p:childTnLst>
                          </p:cTn>
                        </p:par>
                      </p:childTnLst>
                    </p:cTn>
                  </p:par>
                  <p:par>
                    <p:cTn id="171" fill="hold">
                      <p:stCondLst>
                        <p:cond delay="indefinite"/>
                      </p:stCondLst>
                      <p:childTnLst>
                        <p:par>
                          <p:cTn id="172" fill="hold">
                            <p:stCondLst>
                              <p:cond delay="0"/>
                            </p:stCondLst>
                            <p:childTnLst>
                              <p:par>
                                <p:cTn id="173" presetID="18" presetClass="entr" presetSubtype="6" fill="hold" nodeType="clickEffect">
                                  <p:stCondLst>
                                    <p:cond delay="0"/>
                                  </p:stCondLst>
                                  <p:childTnLst>
                                    <p:set>
                                      <p:cBhvr>
                                        <p:cTn id="174" dur="1" fill="hold">
                                          <p:stCondLst>
                                            <p:cond delay="0"/>
                                          </p:stCondLst>
                                        </p:cTn>
                                        <p:tgtEl>
                                          <p:spTgt spid="201760"/>
                                        </p:tgtEl>
                                        <p:attrNameLst>
                                          <p:attrName>style.visibility</p:attrName>
                                        </p:attrNameLst>
                                      </p:cBhvr>
                                      <p:to>
                                        <p:strVal val="visible"/>
                                      </p:to>
                                    </p:set>
                                    <p:animEffect transition="in" filter="strips(downRight)">
                                      <p:cBhvr>
                                        <p:cTn id="175" dur="1000"/>
                                        <p:tgtEl>
                                          <p:spTgt spid="201760"/>
                                        </p:tgtEl>
                                      </p:cBhvr>
                                    </p:animEffect>
                                  </p:childTnLst>
                                </p:cTn>
                              </p:par>
                            </p:childTnLst>
                          </p:cTn>
                        </p:par>
                      </p:childTnLst>
                    </p:cTn>
                  </p:par>
                  <p:par>
                    <p:cTn id="176" fill="hold">
                      <p:stCondLst>
                        <p:cond delay="indefinite"/>
                      </p:stCondLst>
                      <p:childTnLst>
                        <p:par>
                          <p:cTn id="177" fill="hold">
                            <p:stCondLst>
                              <p:cond delay="0"/>
                            </p:stCondLst>
                            <p:childTnLst>
                              <p:par>
                                <p:cTn id="178" presetID="18" presetClass="entr" presetSubtype="3" fill="hold" nodeType="clickEffect">
                                  <p:stCondLst>
                                    <p:cond delay="0"/>
                                  </p:stCondLst>
                                  <p:childTnLst>
                                    <p:set>
                                      <p:cBhvr>
                                        <p:cTn id="179" dur="1" fill="hold">
                                          <p:stCondLst>
                                            <p:cond delay="0"/>
                                          </p:stCondLst>
                                        </p:cTn>
                                        <p:tgtEl>
                                          <p:spTgt spid="201761"/>
                                        </p:tgtEl>
                                        <p:attrNameLst>
                                          <p:attrName>style.visibility</p:attrName>
                                        </p:attrNameLst>
                                      </p:cBhvr>
                                      <p:to>
                                        <p:strVal val="visible"/>
                                      </p:to>
                                    </p:set>
                                    <p:animEffect transition="in" filter="strips(upRight)">
                                      <p:cBhvr>
                                        <p:cTn id="180" dur="1000"/>
                                        <p:tgtEl>
                                          <p:spTgt spid="201761"/>
                                        </p:tgtEl>
                                      </p:cBhvr>
                                    </p:animEffect>
                                  </p:childTnLst>
                                </p:cTn>
                              </p:par>
                            </p:childTnLst>
                          </p:cTn>
                        </p:par>
                      </p:childTnLst>
                    </p:cTn>
                  </p:par>
                  <p:par>
                    <p:cTn id="181" fill="hold">
                      <p:stCondLst>
                        <p:cond delay="indefinite"/>
                      </p:stCondLst>
                      <p:childTnLst>
                        <p:par>
                          <p:cTn id="182" fill="hold">
                            <p:stCondLst>
                              <p:cond delay="0"/>
                            </p:stCondLst>
                            <p:childTnLst>
                              <p:par>
                                <p:cTn id="183" presetID="18" presetClass="entr" presetSubtype="12" fill="hold" nodeType="clickEffect">
                                  <p:stCondLst>
                                    <p:cond delay="0"/>
                                  </p:stCondLst>
                                  <p:childTnLst>
                                    <p:set>
                                      <p:cBhvr>
                                        <p:cTn id="184" dur="1" fill="hold">
                                          <p:stCondLst>
                                            <p:cond delay="0"/>
                                          </p:stCondLst>
                                        </p:cTn>
                                        <p:tgtEl>
                                          <p:spTgt spid="201762"/>
                                        </p:tgtEl>
                                        <p:attrNameLst>
                                          <p:attrName>style.visibility</p:attrName>
                                        </p:attrNameLst>
                                      </p:cBhvr>
                                      <p:to>
                                        <p:strVal val="visible"/>
                                      </p:to>
                                    </p:set>
                                    <p:animEffect transition="in" filter="strips(downLeft)">
                                      <p:cBhvr>
                                        <p:cTn id="185" dur="500"/>
                                        <p:tgtEl>
                                          <p:spTgt spid="201762"/>
                                        </p:tgtEl>
                                      </p:cBhvr>
                                    </p:animEffect>
                                  </p:childTnLst>
                                </p:cTn>
                              </p:par>
                            </p:childTnLst>
                          </p:cTn>
                        </p:par>
                      </p:childTnLst>
                    </p:cTn>
                  </p:par>
                  <p:par>
                    <p:cTn id="186" fill="hold">
                      <p:stCondLst>
                        <p:cond delay="indefinite"/>
                      </p:stCondLst>
                      <p:childTnLst>
                        <p:par>
                          <p:cTn id="187" fill="hold">
                            <p:stCondLst>
                              <p:cond delay="0"/>
                            </p:stCondLst>
                            <p:childTnLst>
                              <p:par>
                                <p:cTn id="188" presetID="29" presetClass="entr" presetSubtype="0" fill="hold" grpId="0" nodeType="clickEffect">
                                  <p:stCondLst>
                                    <p:cond delay="0"/>
                                  </p:stCondLst>
                                  <p:childTnLst>
                                    <p:set>
                                      <p:cBhvr>
                                        <p:cTn id="189" dur="1" fill="hold">
                                          <p:stCondLst>
                                            <p:cond delay="0"/>
                                          </p:stCondLst>
                                        </p:cTn>
                                        <p:tgtEl>
                                          <p:spTgt spid="51"/>
                                        </p:tgtEl>
                                        <p:attrNameLst>
                                          <p:attrName>style.visibility</p:attrName>
                                        </p:attrNameLst>
                                      </p:cBhvr>
                                      <p:to>
                                        <p:strVal val="visible"/>
                                      </p:to>
                                    </p:set>
                                    <p:anim calcmode="lin" valueType="num">
                                      <p:cBhvr>
                                        <p:cTn id="190" dur="1000" fill="hold"/>
                                        <p:tgtEl>
                                          <p:spTgt spid="51"/>
                                        </p:tgtEl>
                                        <p:attrNameLst>
                                          <p:attrName>ppt_x</p:attrName>
                                        </p:attrNameLst>
                                      </p:cBhvr>
                                      <p:tavLst>
                                        <p:tav tm="0">
                                          <p:val>
                                            <p:strVal val="#ppt_x-.2"/>
                                          </p:val>
                                        </p:tav>
                                        <p:tav tm="100000">
                                          <p:val>
                                            <p:strVal val="#ppt_x"/>
                                          </p:val>
                                        </p:tav>
                                      </p:tavLst>
                                    </p:anim>
                                    <p:anim calcmode="lin" valueType="num">
                                      <p:cBhvr>
                                        <p:cTn id="191" dur="1000" fill="hold"/>
                                        <p:tgtEl>
                                          <p:spTgt spid="51"/>
                                        </p:tgtEl>
                                        <p:attrNameLst>
                                          <p:attrName>ppt_y</p:attrName>
                                        </p:attrNameLst>
                                      </p:cBhvr>
                                      <p:tavLst>
                                        <p:tav tm="0">
                                          <p:val>
                                            <p:strVal val="#ppt_y"/>
                                          </p:val>
                                        </p:tav>
                                        <p:tav tm="100000">
                                          <p:val>
                                            <p:strVal val="#ppt_y"/>
                                          </p:val>
                                        </p:tav>
                                      </p:tavLst>
                                    </p:anim>
                                    <p:animEffect transition="in" filter="wipe(right)" prLst="gradientSize: 0.1">
                                      <p:cBhvr>
                                        <p:cTn id="192"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r>
              <a:rPr lang="en-GB" sz="3200" b="1" dirty="0"/>
              <a:t>(b) Changes in Demand</a:t>
            </a:r>
            <a:endParaRPr lang="en-IN" sz="3200" dirty="0"/>
          </a:p>
        </p:txBody>
      </p:sp>
      <p:sp>
        <p:nvSpPr>
          <p:cNvPr id="4" name="Content Placeholder 2"/>
          <p:cNvSpPr txBox="1">
            <a:spLocks/>
          </p:cNvSpPr>
          <p:nvPr/>
        </p:nvSpPr>
        <p:spPr>
          <a:xfrm>
            <a:off x="457200" y="928670"/>
            <a:ext cx="8229600" cy="5643602"/>
          </a:xfrm>
          <a:prstGeom prst="rect">
            <a:avLst/>
          </a:prstGeom>
        </p:spPr>
        <p:txBody>
          <a:bodyPr vert="horz" lIns="91440" tIns="45720" rIns="91440" bIns="45720" rtlCol="0">
            <a:noAutofit/>
          </a:bodyPr>
          <a:lstStyle/>
          <a:p>
            <a:pPr>
              <a:lnSpc>
                <a:spcPct val="131000"/>
              </a:lnSpc>
            </a:pPr>
            <a:r>
              <a:rPr lang="en-GB" sz="2800" b="1" dirty="0"/>
              <a:t>2. Shifts in the demand curve: </a:t>
            </a:r>
            <a:r>
              <a:rPr lang="en-GB" sz="2800" dirty="0"/>
              <a:t>The demand curve will shift upward or downward when there is a change in the non-price determinants of demand. For e.g., if consumers income increase, then there will be increase in demand at the same price and the demand curve will shift upward. On the other hand, if there is fall in consumers income there will be decrease in demand at the same price and the demand curve shift downward.</a:t>
            </a:r>
            <a:endParaRPr lang="en-IN"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60323"/>
            <a:ext cx="8229600" cy="654033"/>
          </a:xfrm>
        </p:spPr>
        <p:txBody>
          <a:bodyPr>
            <a:noAutofit/>
          </a:bodyPr>
          <a:lstStyle/>
          <a:p>
            <a:r>
              <a:rPr lang="en-GB" sz="3200" b="1" dirty="0"/>
              <a:t>(b) Changes in Demand</a:t>
            </a:r>
            <a:endParaRPr lang="en-IN" sz="3200" dirty="0"/>
          </a:p>
        </p:txBody>
      </p:sp>
      <p:cxnSp>
        <p:nvCxnSpPr>
          <p:cNvPr id="192519" name="AutoShape 7"/>
          <p:cNvCxnSpPr>
            <a:cxnSpLocks noChangeShapeType="1"/>
          </p:cNvCxnSpPr>
          <p:nvPr/>
        </p:nvCxnSpPr>
        <p:spPr bwMode="auto">
          <a:xfrm>
            <a:off x="1571604" y="1071546"/>
            <a:ext cx="0" cy="4536000"/>
          </a:xfrm>
          <a:prstGeom prst="straightConnector1">
            <a:avLst/>
          </a:prstGeom>
          <a:noFill/>
          <a:ln w="38100">
            <a:solidFill>
              <a:srgbClr val="000000"/>
            </a:solidFill>
            <a:round/>
            <a:headEnd type="triangle" w="med" len="med"/>
            <a:tailEnd/>
          </a:ln>
        </p:spPr>
      </p:cxnSp>
      <p:cxnSp>
        <p:nvCxnSpPr>
          <p:cNvPr id="192520" name="AutoShape 8"/>
          <p:cNvCxnSpPr>
            <a:cxnSpLocks noChangeShapeType="1"/>
          </p:cNvCxnSpPr>
          <p:nvPr/>
        </p:nvCxnSpPr>
        <p:spPr bwMode="auto">
          <a:xfrm>
            <a:off x="1571604" y="5627812"/>
            <a:ext cx="4896000" cy="0"/>
          </a:xfrm>
          <a:prstGeom prst="straightConnector1">
            <a:avLst/>
          </a:prstGeom>
          <a:noFill/>
          <a:ln w="38100">
            <a:solidFill>
              <a:srgbClr val="000000"/>
            </a:solidFill>
            <a:round/>
            <a:headEnd/>
            <a:tailEnd type="triangle" w="med" len="med"/>
          </a:ln>
        </p:spPr>
      </p:cxnSp>
      <p:cxnSp>
        <p:nvCxnSpPr>
          <p:cNvPr id="192521" name="AutoShape 9"/>
          <p:cNvCxnSpPr>
            <a:cxnSpLocks noChangeShapeType="1"/>
          </p:cNvCxnSpPr>
          <p:nvPr/>
        </p:nvCxnSpPr>
        <p:spPr bwMode="auto">
          <a:xfrm>
            <a:off x="2357422" y="2214554"/>
            <a:ext cx="3357586" cy="2571768"/>
          </a:xfrm>
          <a:prstGeom prst="straightConnector1">
            <a:avLst/>
          </a:prstGeom>
          <a:noFill/>
          <a:ln w="38100">
            <a:solidFill>
              <a:srgbClr val="000000"/>
            </a:solidFill>
            <a:round/>
            <a:headEnd/>
            <a:tailEnd/>
          </a:ln>
        </p:spPr>
      </p:cxnSp>
      <p:graphicFrame>
        <p:nvGraphicFramePr>
          <p:cNvPr id="192524" name="Object 12"/>
          <p:cNvGraphicFramePr>
            <a:graphicFrameLocks noChangeAspect="1"/>
          </p:cNvGraphicFramePr>
          <p:nvPr/>
        </p:nvGraphicFramePr>
        <p:xfrm>
          <a:off x="4143372" y="6054077"/>
          <a:ext cx="1357322" cy="446757"/>
        </p:xfrm>
        <a:graphic>
          <a:graphicData uri="http://schemas.openxmlformats.org/presentationml/2006/ole">
            <p:oleObj spid="_x0000_s203853" name="Equation" r:id="rId3" imgW="14020800" imgH="4876800" progId="Equation.3">
              <p:embed/>
            </p:oleObj>
          </a:graphicData>
        </a:graphic>
      </p:graphicFrame>
      <p:graphicFrame>
        <p:nvGraphicFramePr>
          <p:cNvPr id="192525" name="Object 13"/>
          <p:cNvGraphicFramePr>
            <a:graphicFrameLocks noChangeAspect="1"/>
          </p:cNvGraphicFramePr>
          <p:nvPr/>
        </p:nvGraphicFramePr>
        <p:xfrm>
          <a:off x="142844" y="1345952"/>
          <a:ext cx="1336253" cy="406417"/>
        </p:xfrm>
        <a:graphic>
          <a:graphicData uri="http://schemas.openxmlformats.org/presentationml/2006/ole">
            <p:oleObj spid="_x0000_s203854" name="Equation" r:id="rId4" imgW="16459200" imgH="4876800" progId="Equation.3">
              <p:embed/>
            </p:oleObj>
          </a:graphicData>
        </a:graphic>
      </p:graphicFrame>
      <p:graphicFrame>
        <p:nvGraphicFramePr>
          <p:cNvPr id="192550" name="Object 38"/>
          <p:cNvGraphicFramePr>
            <a:graphicFrameLocks noChangeAspect="1"/>
          </p:cNvGraphicFramePr>
          <p:nvPr/>
        </p:nvGraphicFramePr>
        <p:xfrm>
          <a:off x="1295379" y="5572140"/>
          <a:ext cx="347663" cy="360362"/>
        </p:xfrm>
        <a:graphic>
          <a:graphicData uri="http://schemas.openxmlformats.org/presentationml/2006/ole">
            <p:oleObj spid="_x0000_s203855" name="Equation" r:id="rId5" imgW="3962400" imgH="4267200" progId="Equation.3">
              <p:embed/>
            </p:oleObj>
          </a:graphicData>
        </a:graphic>
      </p:graphicFrame>
      <p:sp>
        <p:nvSpPr>
          <p:cNvPr id="51" name="Content Placeholder 2"/>
          <p:cNvSpPr txBox="1">
            <a:spLocks/>
          </p:cNvSpPr>
          <p:nvPr/>
        </p:nvSpPr>
        <p:spPr>
          <a:xfrm>
            <a:off x="6600868" y="706964"/>
            <a:ext cx="2543164" cy="5936746"/>
          </a:xfrm>
          <a:prstGeom prst="rect">
            <a:avLst/>
          </a:prstGeom>
        </p:spPr>
        <p:txBody>
          <a:bodyPr vert="horz" lIns="91440" tIns="45720" rIns="91440" bIns="45720" rtlCol="0">
            <a:noAutofit/>
          </a:bodyPr>
          <a:lstStyle/>
          <a:p>
            <a:r>
              <a:rPr lang="en-GB" sz="2600" dirty="0"/>
              <a:t>In the diagram, DD is the initial demand curve, D</a:t>
            </a:r>
            <a:r>
              <a:rPr lang="en-GB" sz="2600" baseline="-25000" dirty="0"/>
              <a:t>1</a:t>
            </a:r>
            <a:r>
              <a:rPr lang="en-GB" sz="2600" dirty="0"/>
              <a:t>D</a:t>
            </a:r>
            <a:r>
              <a:rPr lang="en-GB" sz="2600" baseline="-25000" dirty="0"/>
              <a:t>1</a:t>
            </a:r>
            <a:r>
              <a:rPr lang="en-GB" sz="2600" dirty="0"/>
              <a:t> shows increase in demand. At the same price P</a:t>
            </a:r>
            <a:r>
              <a:rPr lang="en-GB" sz="2600" baseline="-25000" dirty="0"/>
              <a:t>1</a:t>
            </a:r>
            <a:r>
              <a:rPr lang="en-GB" sz="2600" dirty="0"/>
              <a:t>, more is demanded (OQ</a:t>
            </a:r>
            <a:r>
              <a:rPr lang="en-GB" sz="2600" baseline="-25000" dirty="0"/>
              <a:t>1</a:t>
            </a:r>
            <a:r>
              <a:rPr lang="en-GB" sz="2600" dirty="0"/>
              <a:t>). D</a:t>
            </a:r>
            <a:r>
              <a:rPr lang="en-GB" sz="2600" baseline="-25000" dirty="0"/>
              <a:t>2</a:t>
            </a:r>
            <a:r>
              <a:rPr lang="en-GB" sz="2600" dirty="0"/>
              <a:t>D</a:t>
            </a:r>
            <a:r>
              <a:rPr lang="en-GB" sz="2600" baseline="-25000" dirty="0"/>
              <a:t>2</a:t>
            </a:r>
            <a:r>
              <a:rPr lang="en-GB" sz="2600" dirty="0"/>
              <a:t> shows decrease in demand. At the same price P</a:t>
            </a:r>
            <a:r>
              <a:rPr lang="en-GB" sz="2600" baseline="-25000" dirty="0"/>
              <a:t>1</a:t>
            </a:r>
            <a:r>
              <a:rPr lang="en-GB" sz="2600" dirty="0"/>
              <a:t>, less is demanded (OQ</a:t>
            </a:r>
            <a:r>
              <a:rPr lang="en-GB" sz="2600" baseline="-25000" dirty="0"/>
              <a:t>2</a:t>
            </a:r>
            <a:r>
              <a:rPr lang="en-GB" sz="2600" dirty="0"/>
              <a:t>).</a:t>
            </a:r>
            <a:endParaRPr lang="en-IN" sz="2600" dirty="0"/>
          </a:p>
        </p:txBody>
      </p:sp>
      <p:cxnSp>
        <p:nvCxnSpPr>
          <p:cNvPr id="61" name="AutoShape 9"/>
          <p:cNvCxnSpPr>
            <a:cxnSpLocks noChangeShapeType="1"/>
          </p:cNvCxnSpPr>
          <p:nvPr/>
        </p:nvCxnSpPr>
        <p:spPr bwMode="auto">
          <a:xfrm>
            <a:off x="2857488" y="1643050"/>
            <a:ext cx="3357586" cy="2571768"/>
          </a:xfrm>
          <a:prstGeom prst="straightConnector1">
            <a:avLst/>
          </a:prstGeom>
          <a:noFill/>
          <a:ln w="38100">
            <a:solidFill>
              <a:srgbClr val="000000"/>
            </a:solidFill>
            <a:round/>
            <a:headEnd/>
            <a:tailEnd/>
          </a:ln>
        </p:spPr>
      </p:cxnSp>
      <p:cxnSp>
        <p:nvCxnSpPr>
          <p:cNvPr id="62" name="AutoShape 9"/>
          <p:cNvCxnSpPr>
            <a:cxnSpLocks noChangeShapeType="1"/>
          </p:cNvCxnSpPr>
          <p:nvPr/>
        </p:nvCxnSpPr>
        <p:spPr bwMode="auto">
          <a:xfrm>
            <a:off x="1785918" y="2714620"/>
            <a:ext cx="3357586" cy="2571768"/>
          </a:xfrm>
          <a:prstGeom prst="straightConnector1">
            <a:avLst/>
          </a:prstGeom>
          <a:noFill/>
          <a:ln w="38100">
            <a:solidFill>
              <a:srgbClr val="000000"/>
            </a:solidFill>
            <a:round/>
            <a:headEnd/>
            <a:tailEnd/>
          </a:ln>
        </p:spPr>
      </p:cxnSp>
      <p:cxnSp>
        <p:nvCxnSpPr>
          <p:cNvPr id="63" name="AutoShape 8"/>
          <p:cNvCxnSpPr>
            <a:cxnSpLocks noChangeShapeType="1"/>
          </p:cNvCxnSpPr>
          <p:nvPr/>
        </p:nvCxnSpPr>
        <p:spPr bwMode="auto">
          <a:xfrm>
            <a:off x="1571604" y="4000504"/>
            <a:ext cx="4392000" cy="0"/>
          </a:xfrm>
          <a:prstGeom prst="straightConnector1">
            <a:avLst/>
          </a:prstGeom>
          <a:noFill/>
          <a:ln w="28575">
            <a:solidFill>
              <a:srgbClr val="000000"/>
            </a:solidFill>
            <a:prstDash val="dash"/>
            <a:round/>
            <a:headEnd type="none" w="med" len="med"/>
            <a:tailEnd type="none" w="med" len="med"/>
          </a:ln>
        </p:spPr>
      </p:cxnSp>
      <p:cxnSp>
        <p:nvCxnSpPr>
          <p:cNvPr id="64" name="AutoShape 14"/>
          <p:cNvCxnSpPr>
            <a:cxnSpLocks noChangeShapeType="1"/>
          </p:cNvCxnSpPr>
          <p:nvPr/>
        </p:nvCxnSpPr>
        <p:spPr bwMode="auto">
          <a:xfrm>
            <a:off x="3468898" y="3987016"/>
            <a:ext cx="0" cy="1620000"/>
          </a:xfrm>
          <a:prstGeom prst="straightConnector1">
            <a:avLst/>
          </a:prstGeom>
          <a:noFill/>
          <a:ln w="28575">
            <a:solidFill>
              <a:srgbClr val="000000"/>
            </a:solidFill>
            <a:prstDash val="dash"/>
            <a:round/>
            <a:headEnd/>
            <a:tailEnd/>
          </a:ln>
        </p:spPr>
      </p:cxnSp>
      <p:cxnSp>
        <p:nvCxnSpPr>
          <p:cNvPr id="65" name="AutoShape 14"/>
          <p:cNvCxnSpPr>
            <a:cxnSpLocks noChangeShapeType="1"/>
          </p:cNvCxnSpPr>
          <p:nvPr/>
        </p:nvCxnSpPr>
        <p:spPr bwMode="auto">
          <a:xfrm>
            <a:off x="4714876" y="4000504"/>
            <a:ext cx="0" cy="1620000"/>
          </a:xfrm>
          <a:prstGeom prst="straightConnector1">
            <a:avLst/>
          </a:prstGeom>
          <a:noFill/>
          <a:ln w="28575">
            <a:solidFill>
              <a:srgbClr val="000000"/>
            </a:solidFill>
            <a:prstDash val="dash"/>
            <a:round/>
            <a:headEnd/>
            <a:tailEnd/>
          </a:ln>
        </p:spPr>
      </p:cxnSp>
      <p:cxnSp>
        <p:nvCxnSpPr>
          <p:cNvPr id="66" name="AutoShape 14"/>
          <p:cNvCxnSpPr>
            <a:cxnSpLocks noChangeShapeType="1"/>
          </p:cNvCxnSpPr>
          <p:nvPr/>
        </p:nvCxnSpPr>
        <p:spPr bwMode="auto">
          <a:xfrm>
            <a:off x="5929322" y="4000504"/>
            <a:ext cx="0" cy="1620000"/>
          </a:xfrm>
          <a:prstGeom prst="straightConnector1">
            <a:avLst/>
          </a:prstGeom>
          <a:noFill/>
          <a:ln w="28575">
            <a:solidFill>
              <a:srgbClr val="000000"/>
            </a:solidFill>
            <a:prstDash val="dash"/>
            <a:round/>
            <a:headEnd/>
            <a:tailEnd/>
          </a:ln>
        </p:spPr>
      </p:cxnSp>
      <p:graphicFrame>
        <p:nvGraphicFramePr>
          <p:cNvPr id="203803" name="Object 38"/>
          <p:cNvGraphicFramePr>
            <a:graphicFrameLocks noChangeAspect="1"/>
          </p:cNvGraphicFramePr>
          <p:nvPr/>
        </p:nvGraphicFramePr>
        <p:xfrm>
          <a:off x="4581525" y="5702300"/>
          <a:ext cx="347663" cy="385763"/>
        </p:xfrm>
        <a:graphic>
          <a:graphicData uri="http://schemas.openxmlformats.org/presentationml/2006/ole">
            <p:oleObj spid="_x0000_s203856" name="Equation" r:id="rId6" imgW="3962400" imgH="4572000" progId="Equation.3">
              <p:embed/>
            </p:oleObj>
          </a:graphicData>
        </a:graphic>
      </p:graphicFrame>
      <p:graphicFrame>
        <p:nvGraphicFramePr>
          <p:cNvPr id="203805" name="Object 29"/>
          <p:cNvGraphicFramePr>
            <a:graphicFrameLocks noChangeAspect="1"/>
          </p:cNvGraphicFramePr>
          <p:nvPr/>
        </p:nvGraphicFramePr>
        <p:xfrm>
          <a:off x="3235325" y="5661025"/>
          <a:ext cx="481013" cy="436563"/>
        </p:xfrm>
        <a:graphic>
          <a:graphicData uri="http://schemas.openxmlformats.org/presentationml/2006/ole">
            <p:oleObj spid="_x0000_s203857" name="Equation" r:id="rId7" imgW="5486400" imgH="5181600" progId="Equation.3">
              <p:embed/>
            </p:oleObj>
          </a:graphicData>
        </a:graphic>
      </p:graphicFrame>
      <p:graphicFrame>
        <p:nvGraphicFramePr>
          <p:cNvPr id="203806" name="Object 30"/>
          <p:cNvGraphicFramePr>
            <a:graphicFrameLocks noChangeAspect="1"/>
          </p:cNvGraphicFramePr>
          <p:nvPr/>
        </p:nvGraphicFramePr>
        <p:xfrm>
          <a:off x="5741988" y="5643563"/>
          <a:ext cx="427037" cy="436562"/>
        </p:xfrm>
        <a:graphic>
          <a:graphicData uri="http://schemas.openxmlformats.org/presentationml/2006/ole">
            <p:oleObj spid="_x0000_s203858" name="Equation" r:id="rId8" imgW="4876800" imgH="5181600" progId="Equation.3">
              <p:embed/>
            </p:oleObj>
          </a:graphicData>
        </a:graphic>
      </p:graphicFrame>
      <p:graphicFrame>
        <p:nvGraphicFramePr>
          <p:cNvPr id="203807" name="Object 31"/>
          <p:cNvGraphicFramePr>
            <a:graphicFrameLocks noChangeAspect="1"/>
          </p:cNvGraphicFramePr>
          <p:nvPr/>
        </p:nvGraphicFramePr>
        <p:xfrm>
          <a:off x="6215074" y="4135446"/>
          <a:ext cx="427037" cy="436562"/>
        </p:xfrm>
        <a:graphic>
          <a:graphicData uri="http://schemas.openxmlformats.org/presentationml/2006/ole">
            <p:oleObj spid="_x0000_s203859" name="Equation" r:id="rId9" imgW="4876800" imgH="5181600" progId="Equation.3">
              <p:embed/>
            </p:oleObj>
          </a:graphicData>
        </a:graphic>
      </p:graphicFrame>
      <p:graphicFrame>
        <p:nvGraphicFramePr>
          <p:cNvPr id="203808" name="Object 32"/>
          <p:cNvGraphicFramePr>
            <a:graphicFrameLocks noChangeAspect="1"/>
          </p:cNvGraphicFramePr>
          <p:nvPr/>
        </p:nvGraphicFramePr>
        <p:xfrm>
          <a:off x="2428860" y="1135050"/>
          <a:ext cx="427037" cy="436562"/>
        </p:xfrm>
        <a:graphic>
          <a:graphicData uri="http://schemas.openxmlformats.org/presentationml/2006/ole">
            <p:oleObj spid="_x0000_s203860" name="Equation" r:id="rId10" imgW="4876800" imgH="5181600" progId="Equation.3">
              <p:embed/>
            </p:oleObj>
          </a:graphicData>
        </a:graphic>
      </p:graphicFrame>
      <p:graphicFrame>
        <p:nvGraphicFramePr>
          <p:cNvPr id="203809" name="Object 33"/>
          <p:cNvGraphicFramePr>
            <a:graphicFrameLocks noChangeAspect="1"/>
          </p:cNvGraphicFramePr>
          <p:nvPr/>
        </p:nvGraphicFramePr>
        <p:xfrm>
          <a:off x="5618173" y="4752975"/>
          <a:ext cx="454025" cy="487363"/>
        </p:xfrm>
        <a:graphic>
          <a:graphicData uri="http://schemas.openxmlformats.org/presentationml/2006/ole">
            <p:oleObj spid="_x0000_s203861" name="Equation" r:id="rId11" imgW="5181600" imgH="5791200" progId="Equation.3">
              <p:embed/>
            </p:oleObj>
          </a:graphicData>
        </a:graphic>
      </p:graphicFrame>
      <p:graphicFrame>
        <p:nvGraphicFramePr>
          <p:cNvPr id="203810" name="Object 34"/>
          <p:cNvGraphicFramePr>
            <a:graphicFrameLocks noChangeAspect="1"/>
          </p:cNvGraphicFramePr>
          <p:nvPr/>
        </p:nvGraphicFramePr>
        <p:xfrm>
          <a:off x="2071670" y="1857364"/>
          <a:ext cx="454025" cy="487363"/>
        </p:xfrm>
        <a:graphic>
          <a:graphicData uri="http://schemas.openxmlformats.org/presentationml/2006/ole">
            <p:oleObj spid="_x0000_s203862" name="Equation" r:id="rId12" imgW="5181600" imgH="5791200" progId="Equation.3">
              <p:embed/>
            </p:oleObj>
          </a:graphicData>
        </a:graphic>
      </p:graphicFrame>
      <p:graphicFrame>
        <p:nvGraphicFramePr>
          <p:cNvPr id="203811" name="Object 35"/>
          <p:cNvGraphicFramePr>
            <a:graphicFrameLocks noChangeAspect="1"/>
          </p:cNvGraphicFramePr>
          <p:nvPr/>
        </p:nvGraphicFramePr>
        <p:xfrm>
          <a:off x="1560513" y="2286000"/>
          <a:ext cx="454025" cy="436563"/>
        </p:xfrm>
        <a:graphic>
          <a:graphicData uri="http://schemas.openxmlformats.org/presentationml/2006/ole">
            <p:oleObj spid="_x0000_s203863" name="Equation" r:id="rId13" imgW="5181600" imgH="5181600" progId="Equation.3">
              <p:embed/>
            </p:oleObj>
          </a:graphicData>
        </a:graphic>
      </p:graphicFrame>
      <p:graphicFrame>
        <p:nvGraphicFramePr>
          <p:cNvPr id="203812" name="Object 36"/>
          <p:cNvGraphicFramePr>
            <a:graphicFrameLocks noChangeAspect="1"/>
          </p:cNvGraphicFramePr>
          <p:nvPr/>
        </p:nvGraphicFramePr>
        <p:xfrm>
          <a:off x="5143504" y="5143512"/>
          <a:ext cx="454025" cy="436563"/>
        </p:xfrm>
        <a:graphic>
          <a:graphicData uri="http://schemas.openxmlformats.org/presentationml/2006/ole">
            <p:oleObj spid="_x0000_s203864" name="Equation" r:id="rId14" imgW="5181600" imgH="5181600" progId="Equation.3">
              <p:embed/>
            </p:oleObj>
          </a:graphicData>
        </a:graphic>
      </p:graphicFrame>
      <p:cxnSp>
        <p:nvCxnSpPr>
          <p:cNvPr id="71" name="Straight Arrow Connector 70"/>
          <p:cNvCxnSpPr/>
          <p:nvPr/>
        </p:nvCxnSpPr>
        <p:spPr>
          <a:xfrm rot="10800000">
            <a:off x="3214679" y="3643314"/>
            <a:ext cx="785818" cy="1588"/>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rot="10800000">
            <a:off x="4500562" y="3641725"/>
            <a:ext cx="785818" cy="1588"/>
          </a:xfrm>
          <a:prstGeom prst="straightConnector1">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aphicFrame>
        <p:nvGraphicFramePr>
          <p:cNvPr id="203813" name="Object 37"/>
          <p:cNvGraphicFramePr>
            <a:graphicFrameLocks noChangeAspect="1"/>
          </p:cNvGraphicFramePr>
          <p:nvPr/>
        </p:nvGraphicFramePr>
        <p:xfrm>
          <a:off x="1154091" y="3714750"/>
          <a:ext cx="346075" cy="436563"/>
        </p:xfrm>
        <a:graphic>
          <a:graphicData uri="http://schemas.openxmlformats.org/presentationml/2006/ole">
            <p:oleObj spid="_x0000_s203865" name="Equation" r:id="rId15" imgW="3962400" imgH="51816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92519"/>
                                        </p:tgtEl>
                                        <p:attrNameLst>
                                          <p:attrName>style.visibility</p:attrName>
                                        </p:attrNameLst>
                                      </p:cBhvr>
                                      <p:to>
                                        <p:strVal val="visible"/>
                                      </p:to>
                                    </p:set>
                                    <p:animEffect transition="in" filter="strips(downLeft)">
                                      <p:cBhvr>
                                        <p:cTn id="12" dur="1000"/>
                                        <p:tgtEl>
                                          <p:spTgt spid="192519"/>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192520"/>
                                        </p:tgtEl>
                                        <p:attrNameLst>
                                          <p:attrName>style.visibility</p:attrName>
                                        </p:attrNameLst>
                                      </p:cBhvr>
                                      <p:to>
                                        <p:strVal val="visible"/>
                                      </p:to>
                                    </p:set>
                                    <p:animEffect transition="in" filter="strips(downRight)">
                                      <p:cBhvr>
                                        <p:cTn id="17" dur="1000"/>
                                        <p:tgtEl>
                                          <p:spTgt spid="192520"/>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192525"/>
                                        </p:tgtEl>
                                        <p:attrNameLst>
                                          <p:attrName>style.visibility</p:attrName>
                                        </p:attrNameLst>
                                      </p:cBhvr>
                                      <p:to>
                                        <p:strVal val="visible"/>
                                      </p:to>
                                    </p:set>
                                    <p:animEffect transition="in" filter="strips(downRight)">
                                      <p:cBhvr>
                                        <p:cTn id="22" dur="1000"/>
                                        <p:tgtEl>
                                          <p:spTgt spid="192525"/>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192524"/>
                                        </p:tgtEl>
                                        <p:attrNameLst>
                                          <p:attrName>style.visibility</p:attrName>
                                        </p:attrNameLst>
                                      </p:cBhvr>
                                      <p:to>
                                        <p:strVal val="visible"/>
                                      </p:to>
                                    </p:set>
                                    <p:animEffect transition="in" filter="strips(downRight)">
                                      <p:cBhvr>
                                        <p:cTn id="27" dur="1000"/>
                                        <p:tgtEl>
                                          <p:spTgt spid="192524"/>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192550"/>
                                        </p:tgtEl>
                                        <p:attrNameLst>
                                          <p:attrName>style.visibility</p:attrName>
                                        </p:attrNameLst>
                                      </p:cBhvr>
                                      <p:to>
                                        <p:strVal val="visible"/>
                                      </p:to>
                                    </p:set>
                                    <p:animEffect transition="in" filter="strips(downRight)">
                                      <p:cBhvr>
                                        <p:cTn id="32" dur="1000"/>
                                        <p:tgtEl>
                                          <p:spTgt spid="192550"/>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192521"/>
                                        </p:tgtEl>
                                        <p:attrNameLst>
                                          <p:attrName>style.visibility</p:attrName>
                                        </p:attrNameLst>
                                      </p:cBhvr>
                                      <p:to>
                                        <p:strVal val="visible"/>
                                      </p:to>
                                    </p:set>
                                    <p:animEffect transition="in" filter="strips(downRight)">
                                      <p:cBhvr>
                                        <p:cTn id="37" dur="1000"/>
                                        <p:tgtEl>
                                          <p:spTgt spid="192521"/>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203809"/>
                                        </p:tgtEl>
                                        <p:attrNameLst>
                                          <p:attrName>style.visibility</p:attrName>
                                        </p:attrNameLst>
                                      </p:cBhvr>
                                      <p:to>
                                        <p:strVal val="visible"/>
                                      </p:to>
                                    </p:set>
                                    <p:animEffect transition="in" filter="strips(downRight)">
                                      <p:cBhvr>
                                        <p:cTn id="42" dur="1000"/>
                                        <p:tgtEl>
                                          <p:spTgt spid="203809"/>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nodeType="clickEffect">
                                  <p:stCondLst>
                                    <p:cond delay="0"/>
                                  </p:stCondLst>
                                  <p:childTnLst>
                                    <p:set>
                                      <p:cBhvr>
                                        <p:cTn id="46" dur="1" fill="hold">
                                          <p:stCondLst>
                                            <p:cond delay="0"/>
                                          </p:stCondLst>
                                        </p:cTn>
                                        <p:tgtEl>
                                          <p:spTgt spid="203810"/>
                                        </p:tgtEl>
                                        <p:attrNameLst>
                                          <p:attrName>style.visibility</p:attrName>
                                        </p:attrNameLst>
                                      </p:cBhvr>
                                      <p:to>
                                        <p:strVal val="visible"/>
                                      </p:to>
                                    </p:set>
                                    <p:animEffect transition="in" filter="strips(downRight)">
                                      <p:cBhvr>
                                        <p:cTn id="47" dur="1000"/>
                                        <p:tgtEl>
                                          <p:spTgt spid="203810"/>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6" fill="hold" nodeType="click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strips(downRight)">
                                      <p:cBhvr>
                                        <p:cTn id="52" dur="1000"/>
                                        <p:tgtEl>
                                          <p:spTgt spid="72"/>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6" fill="hold" nodeType="clickEffect">
                                  <p:stCondLst>
                                    <p:cond delay="0"/>
                                  </p:stCondLst>
                                  <p:childTnLst>
                                    <p:set>
                                      <p:cBhvr>
                                        <p:cTn id="56" dur="1" fill="hold">
                                          <p:stCondLst>
                                            <p:cond delay="0"/>
                                          </p:stCondLst>
                                        </p:cTn>
                                        <p:tgtEl>
                                          <p:spTgt spid="61"/>
                                        </p:tgtEl>
                                        <p:attrNameLst>
                                          <p:attrName>style.visibility</p:attrName>
                                        </p:attrNameLst>
                                      </p:cBhvr>
                                      <p:to>
                                        <p:strVal val="visible"/>
                                      </p:to>
                                    </p:set>
                                    <p:animEffect transition="in" filter="strips(downRight)">
                                      <p:cBhvr>
                                        <p:cTn id="57" dur="1000"/>
                                        <p:tgtEl>
                                          <p:spTgt spid="61"/>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6" fill="hold" nodeType="clickEffect">
                                  <p:stCondLst>
                                    <p:cond delay="0"/>
                                  </p:stCondLst>
                                  <p:childTnLst>
                                    <p:set>
                                      <p:cBhvr>
                                        <p:cTn id="61" dur="1" fill="hold">
                                          <p:stCondLst>
                                            <p:cond delay="0"/>
                                          </p:stCondLst>
                                        </p:cTn>
                                        <p:tgtEl>
                                          <p:spTgt spid="203807"/>
                                        </p:tgtEl>
                                        <p:attrNameLst>
                                          <p:attrName>style.visibility</p:attrName>
                                        </p:attrNameLst>
                                      </p:cBhvr>
                                      <p:to>
                                        <p:strVal val="visible"/>
                                      </p:to>
                                    </p:set>
                                    <p:animEffect transition="in" filter="strips(downRight)">
                                      <p:cBhvr>
                                        <p:cTn id="62" dur="1000"/>
                                        <p:tgtEl>
                                          <p:spTgt spid="203807"/>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6" fill="hold" nodeType="clickEffect">
                                  <p:stCondLst>
                                    <p:cond delay="0"/>
                                  </p:stCondLst>
                                  <p:childTnLst>
                                    <p:set>
                                      <p:cBhvr>
                                        <p:cTn id="66" dur="1" fill="hold">
                                          <p:stCondLst>
                                            <p:cond delay="0"/>
                                          </p:stCondLst>
                                        </p:cTn>
                                        <p:tgtEl>
                                          <p:spTgt spid="203808"/>
                                        </p:tgtEl>
                                        <p:attrNameLst>
                                          <p:attrName>style.visibility</p:attrName>
                                        </p:attrNameLst>
                                      </p:cBhvr>
                                      <p:to>
                                        <p:strVal val="visible"/>
                                      </p:to>
                                    </p:set>
                                    <p:animEffect transition="in" filter="strips(downRight)">
                                      <p:cBhvr>
                                        <p:cTn id="67" dur="1000"/>
                                        <p:tgtEl>
                                          <p:spTgt spid="203808"/>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12" fill="hold" nodeType="clickEffect">
                                  <p:stCondLst>
                                    <p:cond delay="0"/>
                                  </p:stCondLst>
                                  <p:childTnLst>
                                    <p:set>
                                      <p:cBhvr>
                                        <p:cTn id="71" dur="1" fill="hold">
                                          <p:stCondLst>
                                            <p:cond delay="0"/>
                                          </p:stCondLst>
                                        </p:cTn>
                                        <p:tgtEl>
                                          <p:spTgt spid="71"/>
                                        </p:tgtEl>
                                        <p:attrNameLst>
                                          <p:attrName>style.visibility</p:attrName>
                                        </p:attrNameLst>
                                      </p:cBhvr>
                                      <p:to>
                                        <p:strVal val="visible"/>
                                      </p:to>
                                    </p:set>
                                    <p:animEffect transition="in" filter="strips(downLeft)">
                                      <p:cBhvr>
                                        <p:cTn id="72" dur="1000"/>
                                        <p:tgtEl>
                                          <p:spTgt spid="71"/>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62"/>
                                        </p:tgtEl>
                                        <p:attrNameLst>
                                          <p:attrName>style.visibility</p:attrName>
                                        </p:attrNameLst>
                                      </p:cBhvr>
                                      <p:to>
                                        <p:strVal val="visible"/>
                                      </p:to>
                                    </p:set>
                                    <p:animEffect transition="in" filter="strips(downRight)">
                                      <p:cBhvr>
                                        <p:cTn id="77" dur="1000"/>
                                        <p:tgtEl>
                                          <p:spTgt spid="62"/>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6" fill="hold" nodeType="clickEffect">
                                  <p:stCondLst>
                                    <p:cond delay="0"/>
                                  </p:stCondLst>
                                  <p:childTnLst>
                                    <p:set>
                                      <p:cBhvr>
                                        <p:cTn id="81" dur="1" fill="hold">
                                          <p:stCondLst>
                                            <p:cond delay="0"/>
                                          </p:stCondLst>
                                        </p:cTn>
                                        <p:tgtEl>
                                          <p:spTgt spid="203811"/>
                                        </p:tgtEl>
                                        <p:attrNameLst>
                                          <p:attrName>style.visibility</p:attrName>
                                        </p:attrNameLst>
                                      </p:cBhvr>
                                      <p:to>
                                        <p:strVal val="visible"/>
                                      </p:to>
                                    </p:set>
                                    <p:animEffect transition="in" filter="strips(downRight)">
                                      <p:cBhvr>
                                        <p:cTn id="82" dur="1000"/>
                                        <p:tgtEl>
                                          <p:spTgt spid="203811"/>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6" fill="hold" nodeType="clickEffect">
                                  <p:stCondLst>
                                    <p:cond delay="0"/>
                                  </p:stCondLst>
                                  <p:childTnLst>
                                    <p:set>
                                      <p:cBhvr>
                                        <p:cTn id="86" dur="1" fill="hold">
                                          <p:stCondLst>
                                            <p:cond delay="0"/>
                                          </p:stCondLst>
                                        </p:cTn>
                                        <p:tgtEl>
                                          <p:spTgt spid="203812"/>
                                        </p:tgtEl>
                                        <p:attrNameLst>
                                          <p:attrName>style.visibility</p:attrName>
                                        </p:attrNameLst>
                                      </p:cBhvr>
                                      <p:to>
                                        <p:strVal val="visible"/>
                                      </p:to>
                                    </p:set>
                                    <p:animEffect transition="in" filter="strips(downRight)">
                                      <p:cBhvr>
                                        <p:cTn id="87" dur="1000"/>
                                        <p:tgtEl>
                                          <p:spTgt spid="203812"/>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6" fill="hold" nodeType="clickEffect">
                                  <p:stCondLst>
                                    <p:cond delay="0"/>
                                  </p:stCondLst>
                                  <p:childTnLst>
                                    <p:set>
                                      <p:cBhvr>
                                        <p:cTn id="91" dur="1" fill="hold">
                                          <p:stCondLst>
                                            <p:cond delay="0"/>
                                          </p:stCondLst>
                                        </p:cTn>
                                        <p:tgtEl>
                                          <p:spTgt spid="63"/>
                                        </p:tgtEl>
                                        <p:attrNameLst>
                                          <p:attrName>style.visibility</p:attrName>
                                        </p:attrNameLst>
                                      </p:cBhvr>
                                      <p:to>
                                        <p:strVal val="visible"/>
                                      </p:to>
                                    </p:set>
                                    <p:animEffect transition="in" filter="strips(downRight)">
                                      <p:cBhvr>
                                        <p:cTn id="92" dur="1000"/>
                                        <p:tgtEl>
                                          <p:spTgt spid="63"/>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6" fill="hold" nodeType="clickEffect">
                                  <p:stCondLst>
                                    <p:cond delay="0"/>
                                  </p:stCondLst>
                                  <p:childTnLst>
                                    <p:set>
                                      <p:cBhvr>
                                        <p:cTn id="96" dur="1" fill="hold">
                                          <p:stCondLst>
                                            <p:cond delay="0"/>
                                          </p:stCondLst>
                                        </p:cTn>
                                        <p:tgtEl>
                                          <p:spTgt spid="203813"/>
                                        </p:tgtEl>
                                        <p:attrNameLst>
                                          <p:attrName>style.visibility</p:attrName>
                                        </p:attrNameLst>
                                      </p:cBhvr>
                                      <p:to>
                                        <p:strVal val="visible"/>
                                      </p:to>
                                    </p:set>
                                    <p:animEffect transition="in" filter="strips(downRight)">
                                      <p:cBhvr>
                                        <p:cTn id="97" dur="1000"/>
                                        <p:tgtEl>
                                          <p:spTgt spid="203813"/>
                                        </p:tgtEl>
                                      </p:cBhvr>
                                    </p:animEffect>
                                  </p:childTnLst>
                                </p:cTn>
                              </p:par>
                            </p:childTnLst>
                          </p:cTn>
                        </p:par>
                      </p:childTnLst>
                    </p:cTn>
                  </p:par>
                  <p:par>
                    <p:cTn id="98" fill="hold">
                      <p:stCondLst>
                        <p:cond delay="indefinite"/>
                      </p:stCondLst>
                      <p:childTnLst>
                        <p:par>
                          <p:cTn id="99" fill="hold">
                            <p:stCondLst>
                              <p:cond delay="0"/>
                            </p:stCondLst>
                            <p:childTnLst>
                              <p:par>
                                <p:cTn id="100" presetID="18" presetClass="entr" presetSubtype="6" fill="hold" nodeType="clickEffect">
                                  <p:stCondLst>
                                    <p:cond delay="0"/>
                                  </p:stCondLst>
                                  <p:childTnLst>
                                    <p:set>
                                      <p:cBhvr>
                                        <p:cTn id="101" dur="1" fill="hold">
                                          <p:stCondLst>
                                            <p:cond delay="0"/>
                                          </p:stCondLst>
                                        </p:cTn>
                                        <p:tgtEl>
                                          <p:spTgt spid="64"/>
                                        </p:tgtEl>
                                        <p:attrNameLst>
                                          <p:attrName>style.visibility</p:attrName>
                                        </p:attrNameLst>
                                      </p:cBhvr>
                                      <p:to>
                                        <p:strVal val="visible"/>
                                      </p:to>
                                    </p:set>
                                    <p:animEffect transition="in" filter="strips(downRight)">
                                      <p:cBhvr>
                                        <p:cTn id="102" dur="1000"/>
                                        <p:tgtEl>
                                          <p:spTgt spid="64"/>
                                        </p:tgtEl>
                                      </p:cBhvr>
                                    </p:animEffect>
                                  </p:childTnLst>
                                </p:cTn>
                              </p:par>
                            </p:childTnLst>
                          </p:cTn>
                        </p:par>
                      </p:childTnLst>
                    </p:cTn>
                  </p:par>
                  <p:par>
                    <p:cTn id="103" fill="hold">
                      <p:stCondLst>
                        <p:cond delay="indefinite"/>
                      </p:stCondLst>
                      <p:childTnLst>
                        <p:par>
                          <p:cTn id="104" fill="hold">
                            <p:stCondLst>
                              <p:cond delay="0"/>
                            </p:stCondLst>
                            <p:childTnLst>
                              <p:par>
                                <p:cTn id="105" presetID="18" presetClass="entr" presetSubtype="6" fill="hold" nodeType="clickEffect">
                                  <p:stCondLst>
                                    <p:cond delay="0"/>
                                  </p:stCondLst>
                                  <p:childTnLst>
                                    <p:set>
                                      <p:cBhvr>
                                        <p:cTn id="106" dur="1" fill="hold">
                                          <p:stCondLst>
                                            <p:cond delay="0"/>
                                          </p:stCondLst>
                                        </p:cTn>
                                        <p:tgtEl>
                                          <p:spTgt spid="65"/>
                                        </p:tgtEl>
                                        <p:attrNameLst>
                                          <p:attrName>style.visibility</p:attrName>
                                        </p:attrNameLst>
                                      </p:cBhvr>
                                      <p:to>
                                        <p:strVal val="visible"/>
                                      </p:to>
                                    </p:set>
                                    <p:animEffect transition="in" filter="strips(downRight)">
                                      <p:cBhvr>
                                        <p:cTn id="107" dur="1000"/>
                                        <p:tgtEl>
                                          <p:spTgt spid="65"/>
                                        </p:tgtEl>
                                      </p:cBhvr>
                                    </p:animEffect>
                                  </p:childTnLst>
                                </p:cTn>
                              </p:par>
                            </p:childTnLst>
                          </p:cTn>
                        </p:par>
                      </p:childTnLst>
                    </p:cTn>
                  </p:par>
                  <p:par>
                    <p:cTn id="108" fill="hold">
                      <p:stCondLst>
                        <p:cond delay="indefinite"/>
                      </p:stCondLst>
                      <p:childTnLst>
                        <p:par>
                          <p:cTn id="109" fill="hold">
                            <p:stCondLst>
                              <p:cond delay="0"/>
                            </p:stCondLst>
                            <p:childTnLst>
                              <p:par>
                                <p:cTn id="110" presetID="18" presetClass="entr" presetSubtype="6" fill="hold" nodeType="clickEffect">
                                  <p:stCondLst>
                                    <p:cond delay="0"/>
                                  </p:stCondLst>
                                  <p:childTnLst>
                                    <p:set>
                                      <p:cBhvr>
                                        <p:cTn id="111" dur="1" fill="hold">
                                          <p:stCondLst>
                                            <p:cond delay="0"/>
                                          </p:stCondLst>
                                        </p:cTn>
                                        <p:tgtEl>
                                          <p:spTgt spid="66"/>
                                        </p:tgtEl>
                                        <p:attrNameLst>
                                          <p:attrName>style.visibility</p:attrName>
                                        </p:attrNameLst>
                                      </p:cBhvr>
                                      <p:to>
                                        <p:strVal val="visible"/>
                                      </p:to>
                                    </p:set>
                                    <p:animEffect transition="in" filter="strips(downRight)">
                                      <p:cBhvr>
                                        <p:cTn id="112" dur="1000"/>
                                        <p:tgtEl>
                                          <p:spTgt spid="66"/>
                                        </p:tgtEl>
                                      </p:cBhvr>
                                    </p:animEffect>
                                  </p:childTnLst>
                                </p:cTn>
                              </p:par>
                            </p:childTnLst>
                          </p:cTn>
                        </p:par>
                      </p:childTnLst>
                    </p:cTn>
                  </p:par>
                  <p:par>
                    <p:cTn id="113" fill="hold">
                      <p:stCondLst>
                        <p:cond delay="indefinite"/>
                      </p:stCondLst>
                      <p:childTnLst>
                        <p:par>
                          <p:cTn id="114" fill="hold">
                            <p:stCondLst>
                              <p:cond delay="0"/>
                            </p:stCondLst>
                            <p:childTnLst>
                              <p:par>
                                <p:cTn id="115" presetID="18" presetClass="entr" presetSubtype="6" fill="hold" nodeType="clickEffect">
                                  <p:stCondLst>
                                    <p:cond delay="0"/>
                                  </p:stCondLst>
                                  <p:childTnLst>
                                    <p:set>
                                      <p:cBhvr>
                                        <p:cTn id="116" dur="1" fill="hold">
                                          <p:stCondLst>
                                            <p:cond delay="0"/>
                                          </p:stCondLst>
                                        </p:cTn>
                                        <p:tgtEl>
                                          <p:spTgt spid="203803"/>
                                        </p:tgtEl>
                                        <p:attrNameLst>
                                          <p:attrName>style.visibility</p:attrName>
                                        </p:attrNameLst>
                                      </p:cBhvr>
                                      <p:to>
                                        <p:strVal val="visible"/>
                                      </p:to>
                                    </p:set>
                                    <p:animEffect transition="in" filter="strips(downRight)">
                                      <p:cBhvr>
                                        <p:cTn id="117" dur="1000"/>
                                        <p:tgtEl>
                                          <p:spTgt spid="203803"/>
                                        </p:tgtEl>
                                      </p:cBhvr>
                                    </p:animEffect>
                                  </p:childTnLst>
                                </p:cTn>
                              </p:par>
                            </p:childTnLst>
                          </p:cTn>
                        </p:par>
                      </p:childTnLst>
                    </p:cTn>
                  </p:par>
                  <p:par>
                    <p:cTn id="118" fill="hold">
                      <p:stCondLst>
                        <p:cond delay="indefinite"/>
                      </p:stCondLst>
                      <p:childTnLst>
                        <p:par>
                          <p:cTn id="119" fill="hold">
                            <p:stCondLst>
                              <p:cond delay="0"/>
                            </p:stCondLst>
                            <p:childTnLst>
                              <p:par>
                                <p:cTn id="120" presetID="18" presetClass="entr" presetSubtype="6" fill="hold" nodeType="clickEffect">
                                  <p:stCondLst>
                                    <p:cond delay="0"/>
                                  </p:stCondLst>
                                  <p:childTnLst>
                                    <p:set>
                                      <p:cBhvr>
                                        <p:cTn id="121" dur="1" fill="hold">
                                          <p:stCondLst>
                                            <p:cond delay="0"/>
                                          </p:stCondLst>
                                        </p:cTn>
                                        <p:tgtEl>
                                          <p:spTgt spid="203805"/>
                                        </p:tgtEl>
                                        <p:attrNameLst>
                                          <p:attrName>style.visibility</p:attrName>
                                        </p:attrNameLst>
                                      </p:cBhvr>
                                      <p:to>
                                        <p:strVal val="visible"/>
                                      </p:to>
                                    </p:set>
                                    <p:animEffect transition="in" filter="strips(downRight)">
                                      <p:cBhvr>
                                        <p:cTn id="122" dur="1000"/>
                                        <p:tgtEl>
                                          <p:spTgt spid="203805"/>
                                        </p:tgtEl>
                                      </p:cBhvr>
                                    </p:animEffect>
                                  </p:childTnLst>
                                </p:cTn>
                              </p:par>
                            </p:childTnLst>
                          </p:cTn>
                        </p:par>
                      </p:childTnLst>
                    </p:cTn>
                  </p:par>
                  <p:par>
                    <p:cTn id="123" fill="hold">
                      <p:stCondLst>
                        <p:cond delay="indefinite"/>
                      </p:stCondLst>
                      <p:childTnLst>
                        <p:par>
                          <p:cTn id="124" fill="hold">
                            <p:stCondLst>
                              <p:cond delay="0"/>
                            </p:stCondLst>
                            <p:childTnLst>
                              <p:par>
                                <p:cTn id="125" presetID="18" presetClass="entr" presetSubtype="6" fill="hold" nodeType="clickEffect">
                                  <p:stCondLst>
                                    <p:cond delay="0"/>
                                  </p:stCondLst>
                                  <p:childTnLst>
                                    <p:set>
                                      <p:cBhvr>
                                        <p:cTn id="126" dur="1" fill="hold">
                                          <p:stCondLst>
                                            <p:cond delay="0"/>
                                          </p:stCondLst>
                                        </p:cTn>
                                        <p:tgtEl>
                                          <p:spTgt spid="203806"/>
                                        </p:tgtEl>
                                        <p:attrNameLst>
                                          <p:attrName>style.visibility</p:attrName>
                                        </p:attrNameLst>
                                      </p:cBhvr>
                                      <p:to>
                                        <p:strVal val="visible"/>
                                      </p:to>
                                    </p:set>
                                    <p:animEffect transition="in" filter="strips(downRight)">
                                      <p:cBhvr>
                                        <p:cTn id="127" dur="1000"/>
                                        <p:tgtEl>
                                          <p:spTgt spid="203806"/>
                                        </p:tgtEl>
                                      </p:cBhvr>
                                    </p:animEffect>
                                  </p:childTnLst>
                                </p:cTn>
                              </p:par>
                            </p:childTnLst>
                          </p:cTn>
                        </p:par>
                      </p:childTnLst>
                    </p:cTn>
                  </p:par>
                  <p:par>
                    <p:cTn id="128" fill="hold">
                      <p:stCondLst>
                        <p:cond delay="indefinite"/>
                      </p:stCondLst>
                      <p:childTnLst>
                        <p:par>
                          <p:cTn id="129" fill="hold">
                            <p:stCondLst>
                              <p:cond delay="0"/>
                            </p:stCondLst>
                            <p:childTnLst>
                              <p:par>
                                <p:cTn id="130" presetID="29" presetClass="entr" presetSubtype="0" fill="hold" grpId="0" nodeType="clickEffect">
                                  <p:stCondLst>
                                    <p:cond delay="0"/>
                                  </p:stCondLst>
                                  <p:childTnLst>
                                    <p:set>
                                      <p:cBhvr>
                                        <p:cTn id="131" dur="1" fill="hold">
                                          <p:stCondLst>
                                            <p:cond delay="0"/>
                                          </p:stCondLst>
                                        </p:cTn>
                                        <p:tgtEl>
                                          <p:spTgt spid="51"/>
                                        </p:tgtEl>
                                        <p:attrNameLst>
                                          <p:attrName>style.visibility</p:attrName>
                                        </p:attrNameLst>
                                      </p:cBhvr>
                                      <p:to>
                                        <p:strVal val="visible"/>
                                      </p:to>
                                    </p:set>
                                    <p:anim calcmode="lin" valueType="num">
                                      <p:cBhvr>
                                        <p:cTn id="132" dur="1000" fill="hold"/>
                                        <p:tgtEl>
                                          <p:spTgt spid="51"/>
                                        </p:tgtEl>
                                        <p:attrNameLst>
                                          <p:attrName>ppt_x</p:attrName>
                                        </p:attrNameLst>
                                      </p:cBhvr>
                                      <p:tavLst>
                                        <p:tav tm="0">
                                          <p:val>
                                            <p:strVal val="#ppt_x-.2"/>
                                          </p:val>
                                        </p:tav>
                                        <p:tav tm="100000">
                                          <p:val>
                                            <p:strVal val="#ppt_x"/>
                                          </p:val>
                                        </p:tav>
                                      </p:tavLst>
                                    </p:anim>
                                    <p:anim calcmode="lin" valueType="num">
                                      <p:cBhvr>
                                        <p:cTn id="133" dur="1000" fill="hold"/>
                                        <p:tgtEl>
                                          <p:spTgt spid="51"/>
                                        </p:tgtEl>
                                        <p:attrNameLst>
                                          <p:attrName>ppt_y</p:attrName>
                                        </p:attrNameLst>
                                      </p:cBhvr>
                                      <p:tavLst>
                                        <p:tav tm="0">
                                          <p:val>
                                            <p:strVal val="#ppt_y"/>
                                          </p:val>
                                        </p:tav>
                                        <p:tav tm="100000">
                                          <p:val>
                                            <p:strVal val="#ppt_y"/>
                                          </p:val>
                                        </p:tav>
                                      </p:tavLst>
                                    </p:anim>
                                    <p:animEffect transition="in" filter="wipe(right)" prLst="gradientSize: 0.1">
                                      <p:cBhvr>
                                        <p:cTn id="134"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1"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r>
              <a:rPr lang="en-GB" sz="3200" b="1" dirty="0"/>
              <a:t>1.6 Market Demand and Supply</a:t>
            </a:r>
            <a:endParaRPr lang="en-IN" sz="3200" dirty="0"/>
          </a:p>
        </p:txBody>
      </p:sp>
      <p:sp>
        <p:nvSpPr>
          <p:cNvPr id="4" name="Content Placeholder 2"/>
          <p:cNvSpPr txBox="1">
            <a:spLocks/>
          </p:cNvSpPr>
          <p:nvPr/>
        </p:nvSpPr>
        <p:spPr>
          <a:xfrm>
            <a:off x="457200" y="928670"/>
            <a:ext cx="8229600" cy="5643602"/>
          </a:xfrm>
          <a:prstGeom prst="rect">
            <a:avLst/>
          </a:prstGeom>
        </p:spPr>
        <p:txBody>
          <a:bodyPr vert="horz" lIns="91440" tIns="45720" rIns="91440" bIns="45720" rtlCol="0">
            <a:noAutofit/>
          </a:bodyPr>
          <a:lstStyle/>
          <a:p>
            <a:pPr>
              <a:lnSpc>
                <a:spcPct val="121000"/>
              </a:lnSpc>
            </a:pPr>
            <a:r>
              <a:rPr lang="en-GB" sz="2800" b="1" dirty="0"/>
              <a:t>3. Supply</a:t>
            </a:r>
            <a:endParaRPr lang="en-IN" sz="2800" dirty="0"/>
          </a:p>
          <a:p>
            <a:pPr>
              <a:lnSpc>
                <a:spcPct val="121000"/>
              </a:lnSpc>
            </a:pPr>
            <a:r>
              <a:rPr lang="en-GB" sz="2800" i="1" dirty="0"/>
              <a:t>Supply refers to the various quantities of a commodity which  producer will offer for sale at a particular time at various corresponding prices.</a:t>
            </a:r>
            <a:endParaRPr lang="en-IN" sz="2800" dirty="0"/>
          </a:p>
          <a:p>
            <a:pPr>
              <a:lnSpc>
                <a:spcPct val="121000"/>
              </a:lnSpc>
            </a:pPr>
            <a:r>
              <a:rPr lang="en-GB" sz="2800" dirty="0"/>
              <a:t>The law of supply states that there is a direct functional relationship between the quantity supplied of a commodity and its price, other things remaining constant.</a:t>
            </a:r>
            <a:endParaRPr lang="en-IN"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pPr>
              <a:lnSpc>
                <a:spcPct val="121000"/>
              </a:lnSpc>
            </a:pPr>
            <a:r>
              <a:rPr lang="en-IN" sz="3200" b="1" dirty="0"/>
              <a:t>Law of Supply and Supply function</a:t>
            </a:r>
          </a:p>
        </p:txBody>
      </p:sp>
      <p:sp>
        <p:nvSpPr>
          <p:cNvPr id="4" name="Content Placeholder 2"/>
          <p:cNvSpPr txBox="1">
            <a:spLocks/>
          </p:cNvSpPr>
          <p:nvPr/>
        </p:nvSpPr>
        <p:spPr>
          <a:xfrm>
            <a:off x="457200" y="1071546"/>
            <a:ext cx="8229600" cy="5643602"/>
          </a:xfrm>
          <a:prstGeom prst="rect">
            <a:avLst/>
          </a:prstGeom>
        </p:spPr>
        <p:txBody>
          <a:bodyPr vert="horz" lIns="91440" tIns="45720" rIns="91440" bIns="45720" rtlCol="0">
            <a:noAutofit/>
          </a:bodyPr>
          <a:lstStyle/>
          <a:p>
            <a:pPr>
              <a:lnSpc>
                <a:spcPct val="121000"/>
              </a:lnSpc>
            </a:pPr>
            <a:r>
              <a:rPr lang="en-GB" sz="2800" dirty="0"/>
              <a:t>As per the Law of Supply, if we assume that all factors, other than price, remain constant, we can derive a price-supply relationship in a functional form.</a:t>
            </a:r>
            <a:endParaRPr lang="en-IN" sz="2800" dirty="0"/>
          </a:p>
          <a:p>
            <a:pPr>
              <a:lnSpc>
                <a:spcPct val="121000"/>
              </a:lnSpc>
            </a:pPr>
            <a:r>
              <a:rPr lang="en-GB" sz="2800" dirty="0"/>
              <a:t>A supply function for price can be expressed as</a:t>
            </a:r>
          </a:p>
          <a:p>
            <a:pPr>
              <a:lnSpc>
                <a:spcPct val="121000"/>
              </a:lnSpc>
            </a:pPr>
            <a:r>
              <a:rPr lang="en-GB" sz="2800" dirty="0"/>
              <a:t>Functionally, </a:t>
            </a:r>
            <a:endParaRPr lang="en-IN" sz="2800" dirty="0"/>
          </a:p>
          <a:p>
            <a:pPr algn="ctr">
              <a:lnSpc>
                <a:spcPct val="121000"/>
              </a:lnSpc>
            </a:pPr>
            <a:r>
              <a:rPr lang="en-GB" sz="2800" dirty="0"/>
              <a:t>Q</a:t>
            </a:r>
            <a:r>
              <a:rPr lang="en-GB" sz="2800" baseline="-25000" dirty="0"/>
              <a:t>SX</a:t>
            </a:r>
            <a:r>
              <a:rPr lang="en-GB" sz="2800" dirty="0"/>
              <a:t> = </a:t>
            </a:r>
            <a:r>
              <a:rPr lang="en-GB" sz="2800" i="1" dirty="0"/>
              <a:t>f</a:t>
            </a:r>
            <a:r>
              <a:rPr lang="en-GB" sz="2800" dirty="0"/>
              <a:t> (P</a:t>
            </a:r>
            <a:r>
              <a:rPr lang="en-GB" sz="2800" baseline="-25000" dirty="0"/>
              <a:t>X</a:t>
            </a:r>
            <a:r>
              <a:rPr lang="en-GB" sz="2800" dirty="0"/>
              <a:t>)</a:t>
            </a:r>
            <a:endParaRPr lang="en-IN" sz="2800" dirty="0"/>
          </a:p>
          <a:p>
            <a:pPr>
              <a:lnSpc>
                <a:spcPct val="121000"/>
              </a:lnSpc>
            </a:pPr>
            <a:r>
              <a:rPr lang="en-GB" sz="2800" dirty="0"/>
              <a:t>Where, Q</a:t>
            </a:r>
            <a:r>
              <a:rPr lang="en-GB" sz="2800" baseline="-25000" dirty="0"/>
              <a:t>SX</a:t>
            </a:r>
            <a:r>
              <a:rPr lang="en-GB" sz="2800" dirty="0"/>
              <a:t> = Quantity supplied of commodity x</a:t>
            </a:r>
            <a:endParaRPr lang="en-IN" sz="2800" dirty="0"/>
          </a:p>
          <a:p>
            <a:pPr>
              <a:lnSpc>
                <a:spcPct val="121000"/>
              </a:lnSpc>
            </a:pPr>
            <a:r>
              <a:rPr lang="en-GB" sz="2800" dirty="0"/>
              <a:t>	   P</a:t>
            </a:r>
            <a:r>
              <a:rPr lang="en-GB" sz="2800" baseline="-25000" dirty="0"/>
              <a:t>X</a:t>
            </a:r>
            <a:r>
              <a:rPr lang="en-GB" sz="2800" dirty="0"/>
              <a:t> = Price of commodity x</a:t>
            </a:r>
            <a:endParaRPr lang="en-IN" sz="2800" dirty="0"/>
          </a:p>
          <a:p>
            <a:pPr>
              <a:lnSpc>
                <a:spcPct val="121000"/>
              </a:lnSpc>
            </a:pPr>
            <a:r>
              <a:rPr lang="en-GB" sz="2800" dirty="0"/>
              <a:t>	    </a:t>
            </a:r>
            <a:r>
              <a:rPr lang="en-GB" sz="2800" i="1" dirty="0"/>
              <a:t>f </a:t>
            </a:r>
            <a:r>
              <a:rPr lang="en-GB" sz="2800" dirty="0"/>
              <a:t> = functional relationship</a:t>
            </a:r>
            <a:endParaRPr lang="en-IN" sz="2800" dirty="0"/>
          </a:p>
          <a:p>
            <a:pPr>
              <a:lnSpc>
                <a:spcPct val="121000"/>
              </a:lnSpc>
            </a:pPr>
            <a:endParaRPr lang="en-IN"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71414"/>
            <a:ext cx="8229600" cy="928694"/>
          </a:xfrm>
        </p:spPr>
        <p:txBody>
          <a:bodyPr>
            <a:noAutofit/>
          </a:bodyPr>
          <a:lstStyle/>
          <a:p>
            <a:r>
              <a:rPr lang="en-GB" sz="3200" b="1" dirty="0"/>
              <a:t>Supply Equation</a:t>
            </a:r>
            <a:endParaRPr lang="en-IN" sz="3200" dirty="0"/>
          </a:p>
        </p:txBody>
      </p:sp>
      <p:sp>
        <p:nvSpPr>
          <p:cNvPr id="4" name="Content Placeholder 2"/>
          <p:cNvSpPr txBox="1">
            <a:spLocks/>
          </p:cNvSpPr>
          <p:nvPr/>
        </p:nvSpPr>
        <p:spPr>
          <a:xfrm>
            <a:off x="457200" y="928670"/>
            <a:ext cx="8229600" cy="5715040"/>
          </a:xfrm>
          <a:prstGeom prst="rect">
            <a:avLst/>
          </a:prstGeom>
        </p:spPr>
        <p:txBody>
          <a:bodyPr vert="horz" lIns="91440" tIns="45720" rIns="91440" bIns="45720" rtlCol="0">
            <a:noAutofit/>
          </a:bodyPr>
          <a:lstStyle/>
          <a:p>
            <a:pPr>
              <a:lnSpc>
                <a:spcPct val="121000"/>
              </a:lnSpc>
            </a:pPr>
            <a:r>
              <a:rPr lang="en-GB" sz="2800" dirty="0"/>
              <a:t>The above supply function in a linear form can be expressed as</a:t>
            </a:r>
            <a:endParaRPr lang="en-IN" sz="2800" dirty="0"/>
          </a:p>
          <a:p>
            <a:pPr algn="ctr">
              <a:lnSpc>
                <a:spcPct val="121000"/>
              </a:lnSpc>
            </a:pPr>
            <a:r>
              <a:rPr lang="en-GB" sz="2800" dirty="0"/>
              <a:t>Q</a:t>
            </a:r>
            <a:r>
              <a:rPr lang="en-GB" sz="2800" baseline="-25000" dirty="0"/>
              <a:t>SX </a:t>
            </a:r>
            <a:r>
              <a:rPr lang="en-GB" sz="2800" dirty="0"/>
              <a:t>= - c + </a:t>
            </a:r>
            <a:r>
              <a:rPr lang="en-GB" sz="2800" dirty="0" err="1"/>
              <a:t>dP</a:t>
            </a:r>
            <a:r>
              <a:rPr lang="en-GB" sz="2800" baseline="-25000" dirty="0" err="1"/>
              <a:t>X</a:t>
            </a:r>
            <a:endParaRPr lang="en-GB" sz="2800" baseline="-25000" dirty="0"/>
          </a:p>
          <a:p>
            <a:pPr>
              <a:lnSpc>
                <a:spcPct val="121000"/>
              </a:lnSpc>
            </a:pPr>
            <a:r>
              <a:rPr lang="en-GB" sz="2800" dirty="0"/>
              <a:t>Where, c = quantity supplied when price is zero</a:t>
            </a:r>
            <a:endParaRPr lang="en-IN" sz="2800" dirty="0"/>
          </a:p>
          <a:p>
            <a:pPr>
              <a:lnSpc>
                <a:spcPct val="121000"/>
              </a:lnSpc>
            </a:pPr>
            <a:r>
              <a:rPr lang="en-GB" sz="2800" dirty="0"/>
              <a:t>	   d = correlation coefficient between quantity 	          supplied and price.</a:t>
            </a:r>
            <a:endParaRPr lang="en-IN" sz="2800" dirty="0"/>
          </a:p>
          <a:p>
            <a:pPr>
              <a:lnSpc>
                <a:spcPct val="121000"/>
              </a:lnSpc>
            </a:pPr>
            <a:r>
              <a:rPr lang="en-GB" sz="2800" dirty="0"/>
              <a:t>Let us suppose, the supply equation is estimated as</a:t>
            </a:r>
            <a:endParaRPr lang="en-IN" sz="2800" dirty="0"/>
          </a:p>
          <a:p>
            <a:pPr algn="ctr">
              <a:lnSpc>
                <a:spcPct val="121000"/>
              </a:lnSpc>
            </a:pPr>
            <a:r>
              <a:rPr lang="en-GB" sz="2800" dirty="0" err="1"/>
              <a:t>Q</a:t>
            </a:r>
            <a:r>
              <a:rPr lang="en-GB" sz="2800" baseline="-25000" dirty="0" err="1"/>
              <a:t>sx</a:t>
            </a:r>
            <a:r>
              <a:rPr lang="en-GB" sz="2800" dirty="0"/>
              <a:t> = - 40 + 30P</a:t>
            </a:r>
            <a:r>
              <a:rPr lang="en-GB" sz="2800" baseline="-25000" dirty="0"/>
              <a:t>x</a:t>
            </a:r>
            <a:endParaRPr lang="en-IN" sz="2800" dirty="0"/>
          </a:p>
          <a:p>
            <a:pPr>
              <a:lnSpc>
                <a:spcPct val="121000"/>
              </a:lnSpc>
            </a:pPr>
            <a:r>
              <a:rPr lang="en-GB" sz="2800" dirty="0"/>
              <a:t>From the above equation, we can derive the following supply schedule:</a:t>
            </a:r>
            <a:endParaRPr lang="en-IN" sz="2800" dirty="0"/>
          </a:p>
          <a:p>
            <a:pPr>
              <a:lnSpc>
                <a:spcPct val="121000"/>
              </a:lnSpc>
            </a:pPr>
            <a:r>
              <a:rPr lang="en-GB" sz="2800" dirty="0"/>
              <a:t> </a:t>
            </a:r>
            <a:endParaRPr lang="en-IN"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500035" y="1173876"/>
          <a:ext cx="8001055" cy="4969768"/>
        </p:xfrm>
        <a:graphic>
          <a:graphicData uri="http://schemas.openxmlformats.org/drawingml/2006/table">
            <a:tbl>
              <a:tblPr firstRow="1" bandRow="1">
                <a:tableStyleId>{5940675A-B579-460E-94D1-54222C63F5DA}</a:tableStyleId>
              </a:tblPr>
              <a:tblGrid>
                <a:gridCol w="3071833">
                  <a:extLst>
                    <a:ext uri="{9D8B030D-6E8A-4147-A177-3AD203B41FA5}">
                      <a16:colId xmlns:a16="http://schemas.microsoft.com/office/drawing/2014/main" xmlns="" val="20000"/>
                    </a:ext>
                  </a:extLst>
                </a:gridCol>
                <a:gridCol w="4929222">
                  <a:extLst>
                    <a:ext uri="{9D8B030D-6E8A-4147-A177-3AD203B41FA5}">
                      <a16:colId xmlns:a16="http://schemas.microsoft.com/office/drawing/2014/main" xmlns="" val="20001"/>
                    </a:ext>
                  </a:extLst>
                </a:gridCol>
              </a:tblGrid>
              <a:tr h="785818">
                <a:tc>
                  <a:txBody>
                    <a:bodyPr/>
                    <a:lstStyle/>
                    <a:p>
                      <a:pPr algn="ctr">
                        <a:lnSpc>
                          <a:spcPct val="130000"/>
                        </a:lnSpc>
                      </a:pPr>
                      <a:r>
                        <a:rPr lang="en-GB" sz="2700" dirty="0">
                          <a:latin typeface="Calibri"/>
                          <a:cs typeface="Times New Roman"/>
                        </a:rPr>
                        <a:t>Price/Unit (Rs.)</a:t>
                      </a:r>
                      <a:endParaRPr lang="en-IN" sz="2700" dirty="0">
                        <a:latin typeface="Calibri"/>
                        <a:cs typeface="Times New Roman"/>
                      </a:endParaRPr>
                    </a:p>
                  </a:txBody>
                  <a:tcPr marL="68580" marR="68580" marT="0" marB="0" anchor="ctr"/>
                </a:tc>
                <a:tc>
                  <a:txBody>
                    <a:bodyPr/>
                    <a:lstStyle/>
                    <a:p>
                      <a:pPr algn="ctr">
                        <a:lnSpc>
                          <a:spcPct val="130000"/>
                        </a:lnSpc>
                      </a:pPr>
                      <a:r>
                        <a:rPr lang="en-GB" sz="2700" dirty="0">
                          <a:latin typeface="Calibri"/>
                          <a:cs typeface="Times New Roman"/>
                        </a:rPr>
                        <a:t>Quantity Supplied in Units </a:t>
                      </a:r>
                      <a:endParaRPr lang="en-IN" sz="2700" dirty="0">
                        <a:latin typeface="Calibri"/>
                        <a:cs typeface="Times New Roman"/>
                      </a:endParaRPr>
                    </a:p>
                    <a:p>
                      <a:pPr algn="ctr">
                        <a:lnSpc>
                          <a:spcPct val="130000"/>
                        </a:lnSpc>
                      </a:pPr>
                      <a:r>
                        <a:rPr lang="en-GB" sz="2700" dirty="0">
                          <a:latin typeface="Calibri"/>
                          <a:cs typeface="Times New Roman"/>
                        </a:rPr>
                        <a:t>(Q</a:t>
                      </a:r>
                      <a:r>
                        <a:rPr lang="en-GB" sz="2700" baseline="-25000" dirty="0">
                          <a:latin typeface="Calibri"/>
                          <a:cs typeface="Times New Roman"/>
                        </a:rPr>
                        <a:t>SX</a:t>
                      </a:r>
                      <a:r>
                        <a:rPr lang="en-GB" sz="2700" dirty="0">
                          <a:latin typeface="Calibri"/>
                          <a:cs typeface="Times New Roman"/>
                        </a:rPr>
                        <a:t> = - 40 + 30P</a:t>
                      </a:r>
                      <a:r>
                        <a:rPr lang="en-GB" sz="2700" baseline="-25000" dirty="0">
                          <a:latin typeface="Calibri"/>
                          <a:cs typeface="Times New Roman"/>
                        </a:rPr>
                        <a:t>X</a:t>
                      </a:r>
                      <a:r>
                        <a:rPr lang="en-GB" sz="2700" dirty="0">
                          <a:latin typeface="Calibri"/>
                          <a:cs typeface="Times New Roman"/>
                        </a:rPr>
                        <a:t>)</a:t>
                      </a:r>
                      <a:endParaRPr lang="en-IN" sz="2700" dirty="0">
                        <a:latin typeface="Calibri"/>
                        <a:cs typeface="Times New Roman"/>
                      </a:endParaRPr>
                    </a:p>
                  </a:txBody>
                  <a:tcPr marL="68580" marR="68580" marT="0" marB="0" anchor="ctr"/>
                </a:tc>
                <a:extLst>
                  <a:ext uri="{0D108BD9-81ED-4DB2-BD59-A6C34878D82A}">
                    <a16:rowId xmlns:a16="http://schemas.microsoft.com/office/drawing/2014/main" xmlns="" val="10000"/>
                  </a:ext>
                </a:extLst>
              </a:tr>
              <a:tr h="545031">
                <a:tc>
                  <a:txBody>
                    <a:bodyPr/>
                    <a:lstStyle/>
                    <a:p>
                      <a:pPr algn="ctr">
                        <a:lnSpc>
                          <a:spcPct val="130000"/>
                        </a:lnSpc>
                      </a:pPr>
                      <a:r>
                        <a:rPr lang="en-GB" sz="2800">
                          <a:latin typeface="Calibri"/>
                          <a:cs typeface="Times New Roman"/>
                        </a:rPr>
                        <a:t>0</a:t>
                      </a:r>
                      <a:endParaRPr lang="en-IN" sz="2800">
                        <a:latin typeface="Calibri"/>
                        <a:cs typeface="Times New Roman"/>
                      </a:endParaRPr>
                    </a:p>
                  </a:txBody>
                  <a:tcPr marL="68580" marR="68580" marT="0" marB="0" anchor="ctr"/>
                </a:tc>
                <a:tc>
                  <a:txBody>
                    <a:bodyPr/>
                    <a:lstStyle/>
                    <a:p>
                      <a:pPr algn="just">
                        <a:lnSpc>
                          <a:spcPct val="130000"/>
                        </a:lnSpc>
                      </a:pPr>
                      <a:r>
                        <a:rPr lang="en-GB" sz="2800" dirty="0" err="1">
                          <a:latin typeface="Calibri"/>
                          <a:cs typeface="Times New Roman"/>
                        </a:rPr>
                        <a:t>Q</a:t>
                      </a:r>
                      <a:r>
                        <a:rPr lang="en-GB" sz="2800" baseline="-25000" dirty="0" err="1">
                          <a:latin typeface="Calibri"/>
                          <a:cs typeface="Times New Roman"/>
                        </a:rPr>
                        <a:t>sx</a:t>
                      </a:r>
                      <a:r>
                        <a:rPr lang="en-GB" sz="2800" dirty="0">
                          <a:latin typeface="Calibri"/>
                          <a:cs typeface="Times New Roman"/>
                        </a:rPr>
                        <a:t> = - 40 + 30 (0) = - 40</a:t>
                      </a:r>
                      <a:endParaRPr lang="en-IN" sz="2800" dirty="0">
                        <a:latin typeface="Calibri"/>
                        <a:cs typeface="Times New Roman"/>
                      </a:endParaRPr>
                    </a:p>
                  </a:txBody>
                  <a:tcPr marL="68580" marR="68580" marT="0" marB="0" anchor="ctr"/>
                </a:tc>
                <a:extLst>
                  <a:ext uri="{0D108BD9-81ED-4DB2-BD59-A6C34878D82A}">
                    <a16:rowId xmlns:a16="http://schemas.microsoft.com/office/drawing/2014/main" xmlns="" val="10001"/>
                  </a:ext>
                </a:extLst>
              </a:tr>
              <a:tr h="571504">
                <a:tc>
                  <a:txBody>
                    <a:bodyPr/>
                    <a:lstStyle/>
                    <a:p>
                      <a:pPr algn="ctr">
                        <a:lnSpc>
                          <a:spcPct val="130000"/>
                        </a:lnSpc>
                      </a:pPr>
                      <a:r>
                        <a:rPr lang="en-GB" sz="2800" dirty="0">
                          <a:latin typeface="Calibri"/>
                          <a:cs typeface="Times New Roman"/>
                        </a:rPr>
                        <a:t>1</a:t>
                      </a:r>
                      <a:endParaRPr lang="en-IN" sz="2800" dirty="0">
                        <a:latin typeface="Calibri"/>
                        <a:cs typeface="Times New Roman"/>
                      </a:endParaRPr>
                    </a:p>
                  </a:txBody>
                  <a:tcPr marL="68580" marR="68580" marT="0" marB="0" anchor="ctr"/>
                </a:tc>
                <a:tc>
                  <a:txBody>
                    <a:bodyPr/>
                    <a:lstStyle/>
                    <a:p>
                      <a:pPr algn="just">
                        <a:lnSpc>
                          <a:spcPct val="130000"/>
                        </a:lnSpc>
                      </a:pPr>
                      <a:r>
                        <a:rPr lang="en-GB" sz="2800" dirty="0" err="1">
                          <a:latin typeface="Calibri"/>
                          <a:cs typeface="Times New Roman"/>
                        </a:rPr>
                        <a:t>Q</a:t>
                      </a:r>
                      <a:r>
                        <a:rPr lang="en-GB" sz="2800" baseline="-25000" dirty="0" err="1">
                          <a:latin typeface="Calibri"/>
                          <a:cs typeface="Times New Roman"/>
                        </a:rPr>
                        <a:t>sx</a:t>
                      </a:r>
                      <a:r>
                        <a:rPr lang="en-GB" sz="2800" dirty="0">
                          <a:latin typeface="Calibri"/>
                          <a:cs typeface="Times New Roman"/>
                        </a:rPr>
                        <a:t> = - 40 + 30 (1) = - 10</a:t>
                      </a:r>
                      <a:endParaRPr lang="en-IN" sz="2800" dirty="0">
                        <a:latin typeface="Calibri"/>
                        <a:cs typeface="Times New Roman"/>
                      </a:endParaRPr>
                    </a:p>
                  </a:txBody>
                  <a:tcPr marL="68580" marR="68580" marT="0" marB="0" anchor="ctr"/>
                </a:tc>
                <a:extLst>
                  <a:ext uri="{0D108BD9-81ED-4DB2-BD59-A6C34878D82A}">
                    <a16:rowId xmlns:a16="http://schemas.microsoft.com/office/drawing/2014/main" xmlns="" val="10002"/>
                  </a:ext>
                </a:extLst>
              </a:tr>
              <a:tr h="500066">
                <a:tc>
                  <a:txBody>
                    <a:bodyPr/>
                    <a:lstStyle/>
                    <a:p>
                      <a:pPr algn="ctr">
                        <a:lnSpc>
                          <a:spcPct val="130000"/>
                        </a:lnSpc>
                      </a:pPr>
                      <a:r>
                        <a:rPr lang="en-GB" sz="2800">
                          <a:latin typeface="Calibri"/>
                          <a:cs typeface="Times New Roman"/>
                        </a:rPr>
                        <a:t>2</a:t>
                      </a:r>
                      <a:endParaRPr lang="en-IN" sz="2800">
                        <a:latin typeface="Calibri"/>
                        <a:cs typeface="Times New Roman"/>
                      </a:endParaRPr>
                    </a:p>
                  </a:txBody>
                  <a:tcPr marL="68580" marR="68580" marT="0" marB="0" anchor="ctr"/>
                </a:tc>
                <a:tc>
                  <a:txBody>
                    <a:bodyPr/>
                    <a:lstStyle/>
                    <a:p>
                      <a:pPr algn="just">
                        <a:lnSpc>
                          <a:spcPct val="130000"/>
                        </a:lnSpc>
                      </a:pPr>
                      <a:r>
                        <a:rPr lang="en-GB" sz="2800" dirty="0" err="1">
                          <a:latin typeface="Calibri"/>
                          <a:cs typeface="Times New Roman"/>
                        </a:rPr>
                        <a:t>Q</a:t>
                      </a:r>
                      <a:r>
                        <a:rPr lang="en-GB" sz="2800" baseline="-25000" dirty="0" err="1">
                          <a:latin typeface="Calibri"/>
                          <a:cs typeface="Times New Roman"/>
                        </a:rPr>
                        <a:t>sx</a:t>
                      </a:r>
                      <a:r>
                        <a:rPr lang="en-GB" sz="2800" dirty="0">
                          <a:latin typeface="Calibri"/>
                          <a:cs typeface="Times New Roman"/>
                        </a:rPr>
                        <a:t> = - 40 + 30 (2) = 20</a:t>
                      </a:r>
                      <a:endParaRPr lang="en-IN" sz="2800" dirty="0">
                        <a:latin typeface="Calibri"/>
                        <a:cs typeface="Times New Roman"/>
                      </a:endParaRPr>
                    </a:p>
                  </a:txBody>
                  <a:tcPr marL="68580" marR="68580" marT="0" marB="0" anchor="ctr"/>
                </a:tc>
                <a:extLst>
                  <a:ext uri="{0D108BD9-81ED-4DB2-BD59-A6C34878D82A}">
                    <a16:rowId xmlns:a16="http://schemas.microsoft.com/office/drawing/2014/main" xmlns="" val="10003"/>
                  </a:ext>
                </a:extLst>
              </a:tr>
              <a:tr h="500066">
                <a:tc>
                  <a:txBody>
                    <a:bodyPr/>
                    <a:lstStyle/>
                    <a:p>
                      <a:pPr algn="ctr">
                        <a:lnSpc>
                          <a:spcPct val="130000"/>
                        </a:lnSpc>
                      </a:pPr>
                      <a:r>
                        <a:rPr lang="en-GB" sz="2800">
                          <a:latin typeface="Calibri"/>
                          <a:cs typeface="Times New Roman"/>
                        </a:rPr>
                        <a:t>3</a:t>
                      </a:r>
                      <a:endParaRPr lang="en-IN" sz="2800">
                        <a:latin typeface="Calibri"/>
                        <a:cs typeface="Times New Roman"/>
                      </a:endParaRPr>
                    </a:p>
                  </a:txBody>
                  <a:tcPr marL="68580" marR="68580" marT="0" marB="0" anchor="ctr"/>
                </a:tc>
                <a:tc>
                  <a:txBody>
                    <a:bodyPr/>
                    <a:lstStyle/>
                    <a:p>
                      <a:pPr algn="just">
                        <a:lnSpc>
                          <a:spcPct val="130000"/>
                        </a:lnSpc>
                      </a:pPr>
                      <a:r>
                        <a:rPr lang="en-GB" sz="2800" dirty="0" err="1">
                          <a:latin typeface="Calibri"/>
                          <a:cs typeface="Times New Roman"/>
                        </a:rPr>
                        <a:t>Q</a:t>
                      </a:r>
                      <a:r>
                        <a:rPr lang="en-GB" sz="2800" baseline="-25000" dirty="0" err="1">
                          <a:latin typeface="Calibri"/>
                          <a:cs typeface="Times New Roman"/>
                        </a:rPr>
                        <a:t>sx</a:t>
                      </a:r>
                      <a:r>
                        <a:rPr lang="en-GB" sz="2800" dirty="0">
                          <a:latin typeface="Calibri"/>
                          <a:cs typeface="Times New Roman"/>
                        </a:rPr>
                        <a:t> = - 40 + 30 (3) = 50</a:t>
                      </a:r>
                      <a:endParaRPr lang="en-IN" sz="2800" dirty="0">
                        <a:latin typeface="Calibri"/>
                        <a:cs typeface="Times New Roman"/>
                      </a:endParaRPr>
                    </a:p>
                  </a:txBody>
                  <a:tcPr marL="68580" marR="68580" marT="0" marB="0" anchor="ctr"/>
                </a:tc>
                <a:extLst>
                  <a:ext uri="{0D108BD9-81ED-4DB2-BD59-A6C34878D82A}">
                    <a16:rowId xmlns:a16="http://schemas.microsoft.com/office/drawing/2014/main" xmlns="" val="10004"/>
                  </a:ext>
                </a:extLst>
              </a:tr>
              <a:tr h="500066">
                <a:tc>
                  <a:txBody>
                    <a:bodyPr/>
                    <a:lstStyle/>
                    <a:p>
                      <a:pPr algn="ctr">
                        <a:lnSpc>
                          <a:spcPct val="130000"/>
                        </a:lnSpc>
                      </a:pPr>
                      <a:r>
                        <a:rPr lang="en-GB" sz="2800">
                          <a:latin typeface="Calibri"/>
                          <a:cs typeface="Times New Roman"/>
                        </a:rPr>
                        <a:t>4</a:t>
                      </a:r>
                      <a:endParaRPr lang="en-IN" sz="2800">
                        <a:latin typeface="Calibri"/>
                        <a:cs typeface="Times New Roman"/>
                      </a:endParaRPr>
                    </a:p>
                  </a:txBody>
                  <a:tcPr marL="68580" marR="68580" marT="0" marB="0" anchor="ctr"/>
                </a:tc>
                <a:tc>
                  <a:txBody>
                    <a:bodyPr/>
                    <a:lstStyle/>
                    <a:p>
                      <a:pPr algn="just">
                        <a:lnSpc>
                          <a:spcPct val="130000"/>
                        </a:lnSpc>
                      </a:pPr>
                      <a:r>
                        <a:rPr lang="en-GB" sz="2800" dirty="0" err="1">
                          <a:latin typeface="Calibri"/>
                          <a:cs typeface="Times New Roman"/>
                        </a:rPr>
                        <a:t>Q</a:t>
                      </a:r>
                      <a:r>
                        <a:rPr lang="en-GB" sz="2800" baseline="-25000" dirty="0" err="1">
                          <a:latin typeface="Calibri"/>
                          <a:cs typeface="Times New Roman"/>
                        </a:rPr>
                        <a:t>sx</a:t>
                      </a:r>
                      <a:r>
                        <a:rPr lang="en-GB" sz="2800" dirty="0">
                          <a:latin typeface="Calibri"/>
                          <a:cs typeface="Times New Roman"/>
                        </a:rPr>
                        <a:t> = - 40 + 30 (4) = 80</a:t>
                      </a:r>
                      <a:endParaRPr lang="en-IN" sz="2800" dirty="0">
                        <a:latin typeface="Calibri"/>
                        <a:cs typeface="Times New Roman"/>
                      </a:endParaRPr>
                    </a:p>
                  </a:txBody>
                  <a:tcPr marL="68580" marR="68580" marT="0" marB="0" anchor="ctr"/>
                </a:tc>
                <a:extLst>
                  <a:ext uri="{0D108BD9-81ED-4DB2-BD59-A6C34878D82A}">
                    <a16:rowId xmlns:a16="http://schemas.microsoft.com/office/drawing/2014/main" xmlns="" val="10005"/>
                  </a:ext>
                </a:extLst>
              </a:tr>
              <a:tr h="500066">
                <a:tc>
                  <a:txBody>
                    <a:bodyPr/>
                    <a:lstStyle/>
                    <a:p>
                      <a:pPr algn="ctr">
                        <a:lnSpc>
                          <a:spcPct val="130000"/>
                        </a:lnSpc>
                      </a:pPr>
                      <a:r>
                        <a:rPr lang="en-GB" sz="2800">
                          <a:latin typeface="Calibri"/>
                          <a:cs typeface="Times New Roman"/>
                        </a:rPr>
                        <a:t>5</a:t>
                      </a:r>
                      <a:endParaRPr lang="en-IN" sz="2800">
                        <a:latin typeface="Calibri"/>
                        <a:cs typeface="Times New Roman"/>
                      </a:endParaRPr>
                    </a:p>
                  </a:txBody>
                  <a:tcPr marL="68580" marR="68580" marT="0" marB="0" anchor="ctr"/>
                </a:tc>
                <a:tc>
                  <a:txBody>
                    <a:bodyPr/>
                    <a:lstStyle/>
                    <a:p>
                      <a:pPr algn="just">
                        <a:lnSpc>
                          <a:spcPct val="130000"/>
                        </a:lnSpc>
                      </a:pPr>
                      <a:r>
                        <a:rPr lang="en-GB" sz="2800" dirty="0" err="1">
                          <a:latin typeface="Calibri"/>
                          <a:cs typeface="Times New Roman"/>
                        </a:rPr>
                        <a:t>Q</a:t>
                      </a:r>
                      <a:r>
                        <a:rPr lang="en-GB" sz="2800" baseline="-25000" dirty="0" err="1">
                          <a:latin typeface="Calibri"/>
                          <a:cs typeface="Times New Roman"/>
                        </a:rPr>
                        <a:t>sx</a:t>
                      </a:r>
                      <a:r>
                        <a:rPr lang="en-GB" sz="2800" dirty="0">
                          <a:latin typeface="Calibri"/>
                          <a:cs typeface="Times New Roman"/>
                        </a:rPr>
                        <a:t> = - 40 + 30 (5) = 110</a:t>
                      </a:r>
                      <a:endParaRPr lang="en-IN" sz="2800" dirty="0">
                        <a:latin typeface="Calibri"/>
                        <a:cs typeface="Times New Roman"/>
                      </a:endParaRPr>
                    </a:p>
                  </a:txBody>
                  <a:tcPr marL="68580" marR="68580" marT="0" marB="0" anchor="ctr"/>
                </a:tc>
                <a:extLst>
                  <a:ext uri="{0D108BD9-81ED-4DB2-BD59-A6C34878D82A}">
                    <a16:rowId xmlns:a16="http://schemas.microsoft.com/office/drawing/2014/main" xmlns="" val="10006"/>
                  </a:ext>
                </a:extLst>
              </a:tr>
              <a:tr h="500066">
                <a:tc>
                  <a:txBody>
                    <a:bodyPr/>
                    <a:lstStyle/>
                    <a:p>
                      <a:pPr algn="ctr">
                        <a:lnSpc>
                          <a:spcPct val="130000"/>
                        </a:lnSpc>
                      </a:pPr>
                      <a:r>
                        <a:rPr lang="en-GB" sz="2800">
                          <a:latin typeface="Calibri"/>
                          <a:cs typeface="Times New Roman"/>
                        </a:rPr>
                        <a:t>6</a:t>
                      </a:r>
                      <a:endParaRPr lang="en-IN" sz="2800">
                        <a:latin typeface="Calibri"/>
                        <a:cs typeface="Times New Roman"/>
                      </a:endParaRPr>
                    </a:p>
                  </a:txBody>
                  <a:tcPr marL="68580" marR="68580" marT="0" marB="0" anchor="ctr"/>
                </a:tc>
                <a:tc>
                  <a:txBody>
                    <a:bodyPr/>
                    <a:lstStyle/>
                    <a:p>
                      <a:pPr algn="just">
                        <a:lnSpc>
                          <a:spcPct val="130000"/>
                        </a:lnSpc>
                      </a:pPr>
                      <a:r>
                        <a:rPr lang="en-GB" sz="2800" dirty="0" err="1">
                          <a:latin typeface="Calibri"/>
                          <a:cs typeface="Times New Roman"/>
                        </a:rPr>
                        <a:t>Q</a:t>
                      </a:r>
                      <a:r>
                        <a:rPr lang="en-GB" sz="2800" baseline="-25000" dirty="0" err="1">
                          <a:latin typeface="Calibri"/>
                          <a:cs typeface="Times New Roman"/>
                        </a:rPr>
                        <a:t>sx</a:t>
                      </a:r>
                      <a:r>
                        <a:rPr lang="en-GB" sz="2800" dirty="0">
                          <a:latin typeface="Calibri"/>
                          <a:cs typeface="Times New Roman"/>
                        </a:rPr>
                        <a:t> = - 40 + 30 (6) = 140</a:t>
                      </a:r>
                      <a:endParaRPr lang="en-IN" sz="2800" dirty="0">
                        <a:latin typeface="Calibri"/>
                        <a:cs typeface="Times New Roman"/>
                      </a:endParaRPr>
                    </a:p>
                  </a:txBody>
                  <a:tcPr marL="68580" marR="68580" marT="0" marB="0" anchor="ctr"/>
                </a:tc>
                <a:extLst>
                  <a:ext uri="{0D108BD9-81ED-4DB2-BD59-A6C34878D82A}">
                    <a16:rowId xmlns:a16="http://schemas.microsoft.com/office/drawing/2014/main" xmlns="" val="10007"/>
                  </a:ext>
                </a:extLst>
              </a:tr>
            </a:tbl>
          </a:graphicData>
        </a:graphic>
      </p:graphicFrame>
      <p:sp>
        <p:nvSpPr>
          <p:cNvPr id="3" name="Title 1"/>
          <p:cNvSpPr>
            <a:spLocks noGrp="1"/>
          </p:cNvSpPr>
          <p:nvPr>
            <p:ph type="title"/>
          </p:nvPr>
        </p:nvSpPr>
        <p:spPr>
          <a:xfrm>
            <a:off x="457200" y="142852"/>
            <a:ext cx="8229600" cy="725471"/>
          </a:xfrm>
        </p:spPr>
        <p:txBody>
          <a:bodyPr>
            <a:noAutofit/>
          </a:bodyPr>
          <a:lstStyle/>
          <a:p>
            <a:r>
              <a:rPr lang="en-IN" sz="3200" b="1" dirty="0"/>
              <a:t>Supply Schedule</a:t>
            </a:r>
            <a:endParaRPr lang="en-IN" sz="3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3"/>
            <a:ext cx="8229600" cy="714380"/>
          </a:xfrm>
        </p:spPr>
        <p:txBody>
          <a:bodyPr>
            <a:normAutofit/>
          </a:bodyPr>
          <a:lstStyle/>
          <a:p>
            <a:r>
              <a:rPr lang="en-GB" sz="3200" b="1" dirty="0"/>
              <a:t>1.2 Scope of Business Economics</a:t>
            </a:r>
            <a:endParaRPr lang="en-IN" sz="3200" dirty="0"/>
          </a:p>
        </p:txBody>
      </p:sp>
      <p:sp>
        <p:nvSpPr>
          <p:cNvPr id="3" name="Content Placeholder 2"/>
          <p:cNvSpPr>
            <a:spLocks noGrp="1"/>
          </p:cNvSpPr>
          <p:nvPr>
            <p:ph idx="1"/>
          </p:nvPr>
        </p:nvSpPr>
        <p:spPr>
          <a:xfrm>
            <a:off x="457200" y="928670"/>
            <a:ext cx="8229600" cy="5715040"/>
          </a:xfrm>
        </p:spPr>
        <p:txBody>
          <a:bodyPr>
            <a:noAutofit/>
          </a:bodyPr>
          <a:lstStyle/>
          <a:p>
            <a:pPr marL="0" indent="0" algn="just">
              <a:lnSpc>
                <a:spcPct val="121000"/>
              </a:lnSpc>
              <a:spcBef>
                <a:spcPts val="0"/>
              </a:spcBef>
              <a:buNone/>
            </a:pPr>
            <a:r>
              <a:rPr lang="en-GB" sz="2800" b="1" dirty="0"/>
              <a:t>Business economics</a:t>
            </a:r>
            <a:r>
              <a:rPr lang="en-GB" sz="2800" dirty="0"/>
              <a:t> is a field in economics that deals with issues such as business organization, management, expansion and strategy. </a:t>
            </a:r>
          </a:p>
          <a:p>
            <a:pPr marL="0" indent="0" algn="just">
              <a:lnSpc>
                <a:spcPct val="121000"/>
              </a:lnSpc>
              <a:spcBef>
                <a:spcPts val="0"/>
              </a:spcBef>
              <a:buNone/>
            </a:pPr>
            <a:r>
              <a:rPr lang="en-GB" sz="2800" dirty="0"/>
              <a:t>The </a:t>
            </a:r>
            <a:r>
              <a:rPr lang="en-GB" sz="2800" b="1" dirty="0"/>
              <a:t>primary focus</a:t>
            </a:r>
            <a:r>
              <a:rPr lang="en-GB" sz="2800" dirty="0"/>
              <a:t> of business economics is a </a:t>
            </a:r>
            <a:r>
              <a:rPr lang="en-GB" sz="2800" i="1" dirty="0"/>
              <a:t>business enterprise</a:t>
            </a:r>
            <a:r>
              <a:rPr lang="en-GB" sz="2800" dirty="0"/>
              <a:t> or </a:t>
            </a:r>
            <a:r>
              <a:rPr lang="en-GB" sz="2800" i="1" dirty="0"/>
              <a:t>the firm</a:t>
            </a:r>
            <a:r>
              <a:rPr lang="en-GB" sz="2800" dirty="0"/>
              <a:t>. </a:t>
            </a:r>
          </a:p>
          <a:p>
            <a:pPr marL="0" indent="0" algn="just">
              <a:lnSpc>
                <a:spcPct val="121000"/>
              </a:lnSpc>
              <a:spcBef>
                <a:spcPts val="0"/>
              </a:spcBef>
              <a:buNone/>
            </a:pPr>
            <a:r>
              <a:rPr lang="en-GB" sz="2800" b="1" dirty="0"/>
              <a:t>Business enterprises</a:t>
            </a:r>
            <a:r>
              <a:rPr lang="en-GB" sz="2800" dirty="0"/>
              <a:t> are </a:t>
            </a:r>
            <a:r>
              <a:rPr lang="en-GB" sz="2800" i="1" dirty="0"/>
              <a:t>units of production</a:t>
            </a:r>
            <a:r>
              <a:rPr lang="en-GB" sz="2800" dirty="0"/>
              <a:t> of goods and services whose </a:t>
            </a:r>
            <a:r>
              <a:rPr lang="en-GB" sz="2800" b="1" dirty="0"/>
              <a:t>primary objective</a:t>
            </a:r>
            <a:r>
              <a:rPr lang="en-GB" sz="2800" dirty="0"/>
              <a:t> is to </a:t>
            </a:r>
            <a:r>
              <a:rPr lang="en-GB" sz="2800" b="1" dirty="0"/>
              <a:t>produce for the market</a:t>
            </a:r>
            <a:r>
              <a:rPr lang="en-GB" sz="2800" dirty="0"/>
              <a:t> in order to earn </a:t>
            </a:r>
            <a:r>
              <a:rPr lang="en-GB" sz="2800" i="1" dirty="0"/>
              <a:t>profit.</a:t>
            </a:r>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68347"/>
          </a:xfrm>
        </p:spPr>
        <p:txBody>
          <a:bodyPr>
            <a:noAutofit/>
          </a:bodyPr>
          <a:lstStyle/>
          <a:p>
            <a:pPr marL="630238" indent="-630238"/>
            <a:r>
              <a:rPr lang="en-GB" sz="3200" b="1" dirty="0"/>
              <a:t>Scope of Business Economics</a:t>
            </a:r>
            <a:endParaRPr lang="en-IN" sz="3200" b="1" dirty="0"/>
          </a:p>
        </p:txBody>
      </p:sp>
      <p:sp>
        <p:nvSpPr>
          <p:cNvPr id="3" name="Content Placeholder 2"/>
          <p:cNvSpPr>
            <a:spLocks noGrp="1"/>
          </p:cNvSpPr>
          <p:nvPr>
            <p:ph idx="1"/>
          </p:nvPr>
        </p:nvSpPr>
        <p:spPr>
          <a:xfrm>
            <a:off x="457200" y="1357300"/>
            <a:ext cx="8229600" cy="4768865"/>
          </a:xfrm>
        </p:spPr>
        <p:txBody>
          <a:bodyPr>
            <a:noAutofit/>
          </a:bodyPr>
          <a:lstStyle/>
          <a:p>
            <a:pPr marL="514350" indent="-514350">
              <a:buFont typeface="+mj-lt"/>
              <a:buAutoNum type="arabicPeriod"/>
            </a:pPr>
            <a:r>
              <a:rPr lang="en-IN" sz="2800" dirty="0"/>
              <a:t>Market Demand and Supply</a:t>
            </a:r>
          </a:p>
          <a:p>
            <a:pPr marL="514350" indent="-514350">
              <a:buFont typeface="+mj-lt"/>
              <a:buAutoNum type="arabicPeriod"/>
            </a:pPr>
            <a:r>
              <a:rPr lang="en-IN" sz="2800" dirty="0"/>
              <a:t>Production Analysis</a:t>
            </a:r>
          </a:p>
          <a:p>
            <a:pPr marL="514350" indent="-514350">
              <a:buFont typeface="+mj-lt"/>
              <a:buAutoNum type="arabicPeriod"/>
            </a:pPr>
            <a:r>
              <a:rPr lang="en-IN" sz="2800" dirty="0"/>
              <a:t>Cost and Profit Analysis</a:t>
            </a:r>
          </a:p>
          <a:p>
            <a:pPr marL="514350" indent="-514350">
              <a:buFont typeface="+mj-lt"/>
              <a:buAutoNum type="arabicPeriod"/>
            </a:pPr>
            <a:r>
              <a:rPr lang="en-IN" sz="2800" dirty="0"/>
              <a:t>Market Structures</a:t>
            </a:r>
          </a:p>
          <a:p>
            <a:pPr marL="514350" indent="-514350">
              <a:buFont typeface="+mj-lt"/>
              <a:buAutoNum type="arabicPeriod"/>
            </a:pPr>
            <a:r>
              <a:rPr lang="en-IN" sz="2800" dirty="0"/>
              <a:t>Pricing</a:t>
            </a:r>
          </a:p>
          <a:p>
            <a:pPr marL="514350" indent="-514350">
              <a:buFont typeface="+mj-lt"/>
              <a:buAutoNum type="arabicPeriod"/>
            </a:pPr>
            <a:r>
              <a:rPr lang="en-IN" sz="2800" dirty="0"/>
              <a:t>Objectives of the Firm</a:t>
            </a:r>
          </a:p>
          <a:p>
            <a:pPr marL="514350" indent="-514350">
              <a:buFont typeface="+mj-lt"/>
              <a:buAutoNum type="arabicPeriod"/>
            </a:pPr>
            <a:r>
              <a:rPr lang="en-IN" sz="2800" dirty="0"/>
              <a:t>Forecasts and Business Policy</a:t>
            </a:r>
          </a:p>
          <a:p>
            <a:pPr marL="514350" indent="-514350">
              <a:buFont typeface="+mj-lt"/>
              <a:buAutoNum type="arabicPeriod"/>
            </a:pPr>
            <a:r>
              <a:rPr lang="en-IN" sz="2800" dirty="0"/>
              <a:t>Project Planning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68347"/>
          </a:xfrm>
        </p:spPr>
        <p:txBody>
          <a:bodyPr>
            <a:noAutofit/>
          </a:bodyPr>
          <a:lstStyle/>
          <a:p>
            <a:pPr marL="630238" indent="-630238"/>
            <a:r>
              <a:rPr lang="en-GB" sz="3200" b="1" dirty="0"/>
              <a:t>Scope of Business Economics</a:t>
            </a:r>
            <a:endParaRPr lang="en-IN" sz="3200" b="1" dirty="0"/>
          </a:p>
        </p:txBody>
      </p:sp>
      <p:sp>
        <p:nvSpPr>
          <p:cNvPr id="3" name="Content Placeholder 2"/>
          <p:cNvSpPr>
            <a:spLocks noGrp="1"/>
          </p:cNvSpPr>
          <p:nvPr>
            <p:ph idx="1"/>
          </p:nvPr>
        </p:nvSpPr>
        <p:spPr>
          <a:xfrm>
            <a:off x="457200" y="1357300"/>
            <a:ext cx="8229600" cy="4768865"/>
          </a:xfrm>
        </p:spPr>
        <p:txBody>
          <a:bodyPr>
            <a:noAutofit/>
          </a:bodyPr>
          <a:lstStyle/>
          <a:p>
            <a:pPr marL="514350" indent="-514350">
              <a:lnSpc>
                <a:spcPct val="121000"/>
              </a:lnSpc>
              <a:spcBef>
                <a:spcPts val="0"/>
              </a:spcBef>
              <a:buFont typeface="+mj-lt"/>
              <a:buAutoNum type="arabicPeriod"/>
            </a:pPr>
            <a:r>
              <a:rPr lang="en-IN" sz="2800" b="1" dirty="0"/>
              <a:t>Market Demand and Supply</a:t>
            </a:r>
          </a:p>
          <a:p>
            <a:pPr marL="514350" indent="-514350">
              <a:lnSpc>
                <a:spcPct val="121000"/>
              </a:lnSpc>
              <a:spcBef>
                <a:spcPts val="0"/>
              </a:spcBef>
              <a:buNone/>
            </a:pPr>
            <a:r>
              <a:rPr lang="en-IN" sz="2800" dirty="0"/>
              <a:t>	Producer or a firm produce for the market where the product price and its sales is determines with the interaction of demand and supply, which in turn determines its profit or loss (total revenue – total cost). Thus, a survival of firm depends on the determination of a product price in the market. </a:t>
            </a:r>
          </a:p>
          <a:p>
            <a:pPr marL="514350" indent="-514350">
              <a:lnSpc>
                <a:spcPct val="121000"/>
              </a:lnSpc>
              <a:spcBef>
                <a:spcPts val="0"/>
              </a:spcBef>
              <a:buNone/>
            </a:pPr>
            <a:endParaRPr lang="en-IN"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68347"/>
          </a:xfrm>
        </p:spPr>
        <p:txBody>
          <a:bodyPr>
            <a:noAutofit/>
          </a:bodyPr>
          <a:lstStyle/>
          <a:p>
            <a:pPr marL="630238" indent="-630238"/>
            <a:r>
              <a:rPr lang="en-GB" sz="3200" b="1" dirty="0"/>
              <a:t>Scope of Business Economics</a:t>
            </a:r>
            <a:endParaRPr lang="en-IN" sz="3200" b="1" dirty="0"/>
          </a:p>
        </p:txBody>
      </p:sp>
      <p:sp>
        <p:nvSpPr>
          <p:cNvPr id="3" name="Content Placeholder 2"/>
          <p:cNvSpPr>
            <a:spLocks noGrp="1"/>
          </p:cNvSpPr>
          <p:nvPr>
            <p:ph idx="1"/>
          </p:nvPr>
        </p:nvSpPr>
        <p:spPr>
          <a:xfrm>
            <a:off x="457200" y="1357300"/>
            <a:ext cx="8229600" cy="4768865"/>
          </a:xfrm>
        </p:spPr>
        <p:txBody>
          <a:bodyPr>
            <a:noAutofit/>
          </a:bodyPr>
          <a:lstStyle/>
          <a:p>
            <a:pPr marL="514350" indent="-514350">
              <a:lnSpc>
                <a:spcPct val="121000"/>
              </a:lnSpc>
              <a:spcBef>
                <a:spcPts val="0"/>
              </a:spcBef>
              <a:buFont typeface="+mj-lt"/>
              <a:buAutoNum type="arabicPeriod" startAt="2"/>
            </a:pPr>
            <a:r>
              <a:rPr lang="en-IN" sz="2800" b="1" dirty="0"/>
              <a:t>Production Analysis:</a:t>
            </a:r>
          </a:p>
          <a:p>
            <a:pPr marL="514350" indent="-514350">
              <a:lnSpc>
                <a:spcPct val="121000"/>
              </a:lnSpc>
              <a:spcBef>
                <a:spcPts val="0"/>
              </a:spcBef>
              <a:buNone/>
            </a:pPr>
            <a:r>
              <a:rPr lang="en-IN" sz="2800" b="1" dirty="0"/>
              <a:t>	</a:t>
            </a:r>
            <a:r>
              <a:rPr lang="en-IN" sz="2800" dirty="0"/>
              <a:t>A firm always tries to make optimum use of the resources available to it in order to maximise production at minimum cost. For instance, Law of Variable Proportions and Law of Returns to Scale are used to understand production in the short run and the long run, respectively.</a:t>
            </a:r>
          </a:p>
          <a:p>
            <a:pPr marL="514350" indent="-514350">
              <a:lnSpc>
                <a:spcPct val="121000"/>
              </a:lnSpc>
              <a:spcBef>
                <a:spcPts val="0"/>
              </a:spcBef>
              <a:buNone/>
            </a:pPr>
            <a:endParaRPr lang="en-IN"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68347"/>
          </a:xfrm>
        </p:spPr>
        <p:txBody>
          <a:bodyPr>
            <a:noAutofit/>
          </a:bodyPr>
          <a:lstStyle/>
          <a:p>
            <a:pPr marL="630238" indent="-630238"/>
            <a:r>
              <a:rPr lang="en-GB" sz="3200" b="1" dirty="0"/>
              <a:t>Scope of Business Economics</a:t>
            </a:r>
            <a:endParaRPr lang="en-IN" sz="3200" b="1" dirty="0"/>
          </a:p>
        </p:txBody>
      </p:sp>
      <p:sp>
        <p:nvSpPr>
          <p:cNvPr id="3" name="Content Placeholder 2"/>
          <p:cNvSpPr>
            <a:spLocks noGrp="1"/>
          </p:cNvSpPr>
          <p:nvPr>
            <p:ph idx="1"/>
          </p:nvPr>
        </p:nvSpPr>
        <p:spPr>
          <a:xfrm>
            <a:off x="457200" y="1357300"/>
            <a:ext cx="8229600" cy="4768865"/>
          </a:xfrm>
        </p:spPr>
        <p:txBody>
          <a:bodyPr>
            <a:noAutofit/>
          </a:bodyPr>
          <a:lstStyle/>
          <a:p>
            <a:pPr marL="514350" indent="-514350">
              <a:lnSpc>
                <a:spcPct val="121000"/>
              </a:lnSpc>
              <a:spcBef>
                <a:spcPts val="0"/>
              </a:spcBef>
              <a:buFont typeface="+mj-lt"/>
              <a:buAutoNum type="arabicPeriod" startAt="3"/>
            </a:pPr>
            <a:r>
              <a:rPr lang="en-IN" sz="2800" b="1" dirty="0"/>
              <a:t>Cost and Profit Analysis:</a:t>
            </a:r>
          </a:p>
          <a:p>
            <a:pPr marL="514350" indent="-514350">
              <a:lnSpc>
                <a:spcPct val="121000"/>
              </a:lnSpc>
              <a:spcBef>
                <a:spcPts val="0"/>
              </a:spcBef>
              <a:buNone/>
            </a:pPr>
            <a:r>
              <a:rPr lang="en-IN" sz="2800" b="1" dirty="0"/>
              <a:t>	</a:t>
            </a:r>
            <a:r>
              <a:rPr lang="en-IN" sz="2800" dirty="0"/>
              <a:t>Business economics uses concepts of opportunity cost and implicit cost to determine economic profit and differentiate it from accounting profit. This is done to determine the actual utilisation of resources.</a:t>
            </a:r>
          </a:p>
          <a:p>
            <a:pPr marL="514350" indent="-514350">
              <a:lnSpc>
                <a:spcPct val="121000"/>
              </a:lnSpc>
              <a:spcBef>
                <a:spcPts val="0"/>
              </a:spcBef>
              <a:buNone/>
            </a:pPr>
            <a:endParaRPr lang="en-IN"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868347"/>
          </a:xfrm>
        </p:spPr>
        <p:txBody>
          <a:bodyPr>
            <a:noAutofit/>
          </a:bodyPr>
          <a:lstStyle/>
          <a:p>
            <a:pPr marL="630238" indent="-630238"/>
            <a:r>
              <a:rPr lang="en-GB" sz="3200" b="1" dirty="0"/>
              <a:t>Scope of Business Economics</a:t>
            </a:r>
            <a:endParaRPr lang="en-IN" sz="3200" b="1" dirty="0"/>
          </a:p>
        </p:txBody>
      </p:sp>
      <p:sp>
        <p:nvSpPr>
          <p:cNvPr id="3" name="Content Placeholder 2"/>
          <p:cNvSpPr>
            <a:spLocks noGrp="1"/>
          </p:cNvSpPr>
          <p:nvPr>
            <p:ph idx="1"/>
          </p:nvPr>
        </p:nvSpPr>
        <p:spPr>
          <a:xfrm>
            <a:off x="457200" y="1357300"/>
            <a:ext cx="8229600" cy="4768865"/>
          </a:xfrm>
        </p:spPr>
        <p:txBody>
          <a:bodyPr>
            <a:noAutofit/>
          </a:bodyPr>
          <a:lstStyle/>
          <a:p>
            <a:pPr marL="514350" indent="-514350">
              <a:lnSpc>
                <a:spcPct val="121000"/>
              </a:lnSpc>
              <a:spcBef>
                <a:spcPts val="0"/>
              </a:spcBef>
              <a:buFont typeface="+mj-lt"/>
              <a:buAutoNum type="arabicPeriod" startAt="4"/>
            </a:pPr>
            <a:r>
              <a:rPr lang="en-IN" sz="2800" b="1" dirty="0"/>
              <a:t>Market Structures:</a:t>
            </a:r>
          </a:p>
          <a:p>
            <a:pPr marL="514350" indent="-514350">
              <a:lnSpc>
                <a:spcPct val="121000"/>
              </a:lnSpc>
              <a:spcBef>
                <a:spcPts val="0"/>
              </a:spcBef>
              <a:buNone/>
            </a:pPr>
            <a:r>
              <a:rPr lang="en-IN" sz="2800" b="1" dirty="0"/>
              <a:t>	</a:t>
            </a:r>
            <a:r>
              <a:rPr lang="en-IN" sz="2800" dirty="0"/>
              <a:t>The study of market structures like perfect competition, monopoly, monopolistic competition and oligopoly help firms to take better decisions about their pricing, marketing and production strategies.</a:t>
            </a:r>
          </a:p>
          <a:p>
            <a:pPr marL="514350" indent="-514350">
              <a:lnSpc>
                <a:spcPct val="121000"/>
              </a:lnSpc>
              <a:spcBef>
                <a:spcPts val="0"/>
              </a:spcBef>
              <a:buNone/>
            </a:pPr>
            <a:endParaRPr lang="en-IN" sz="2800" dirty="0"/>
          </a:p>
        </p:txBody>
      </p:sp>
    </p:spTree>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1446</TotalTime>
  <Words>2225</Words>
  <Application>Microsoft Office PowerPoint</Application>
  <PresentationFormat>On-screen Show (4:3)</PresentationFormat>
  <Paragraphs>222</Paragraphs>
  <Slides>37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Office Theme</vt:lpstr>
      <vt:lpstr>Equation</vt:lpstr>
      <vt:lpstr>SEMESTER I</vt:lpstr>
      <vt:lpstr>1.1 Introduction</vt:lpstr>
      <vt:lpstr>Slide 3</vt:lpstr>
      <vt:lpstr>1.2 Scope of Business Economics</vt:lpstr>
      <vt:lpstr>Scope of Business Economics</vt:lpstr>
      <vt:lpstr>Scope of Business Economics</vt:lpstr>
      <vt:lpstr>Scope of Business Economics</vt:lpstr>
      <vt:lpstr>Scope of Business Economics</vt:lpstr>
      <vt:lpstr>Scope of Business Economics</vt:lpstr>
      <vt:lpstr>Scope of Business Economics</vt:lpstr>
      <vt:lpstr>Scope of Business Economics</vt:lpstr>
      <vt:lpstr>Scope of Business Economics</vt:lpstr>
      <vt:lpstr>Relationship between Economic Concepts and Business Decisions</vt:lpstr>
      <vt:lpstr>1.3 Basic tools/concepts for Business Economics analysis</vt:lpstr>
      <vt:lpstr>1.3 Basic tools/concepts for Business Economics analysis</vt:lpstr>
      <vt:lpstr>1.3 Basic tools/concepts for Business Economics analysis</vt:lpstr>
      <vt:lpstr>1.4 Relationship between Total, Average and Marginal</vt:lpstr>
      <vt:lpstr>1.4 Relationship between Total, Average and Marginal</vt:lpstr>
      <vt:lpstr>1.5 Basic economic relations - functional relations: equations</vt:lpstr>
      <vt:lpstr>1.5 Basic economic relations - functional relations: equations</vt:lpstr>
      <vt:lpstr>1.5 Basic economic relations - functional relations: equations</vt:lpstr>
      <vt:lpstr>1.5 Basic economic relations - functional relations: equations</vt:lpstr>
      <vt:lpstr>1.5 Basic economic relations - functional relations: equations</vt:lpstr>
      <vt:lpstr>1.5 Basic economic relations - functional relations: equations</vt:lpstr>
      <vt:lpstr>1.6 Market Demand and Supply</vt:lpstr>
      <vt:lpstr>1.6 Market Demand and Supply</vt:lpstr>
      <vt:lpstr>1.6 Market Demand and Supply</vt:lpstr>
      <vt:lpstr>1.6 Market Demand and Supply</vt:lpstr>
      <vt:lpstr>Demand Schedule</vt:lpstr>
      <vt:lpstr>Demand Curve</vt:lpstr>
      <vt:lpstr>(b) Changes in Demand</vt:lpstr>
      <vt:lpstr>(b) Changes in Demand</vt:lpstr>
      <vt:lpstr>(b) Changes in Demand</vt:lpstr>
      <vt:lpstr>1.6 Market Demand and Supply</vt:lpstr>
      <vt:lpstr>Law of Supply and Supply function</vt:lpstr>
      <vt:lpstr>Supply Equation</vt:lpstr>
      <vt:lpstr>Supply Schedule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omsai</dc:creator>
  <cp:lastModifiedBy>NSS</cp:lastModifiedBy>
  <cp:revision>186</cp:revision>
  <dcterms:created xsi:type="dcterms:W3CDTF">2014-07-11T17:37:37Z</dcterms:created>
  <dcterms:modified xsi:type="dcterms:W3CDTF">2021-11-15T08:11:52Z</dcterms:modified>
</cp:coreProperties>
</file>